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4"/>
  </p:sldMasterIdLst>
  <p:notesMasterIdLst>
    <p:notesMasterId r:id="rId68"/>
  </p:notesMasterIdLst>
  <p:sldIdLst>
    <p:sldId id="256" r:id="rId5"/>
    <p:sldId id="258" r:id="rId6"/>
    <p:sldId id="260" r:id="rId7"/>
    <p:sldId id="287" r:id="rId8"/>
    <p:sldId id="261" r:id="rId9"/>
    <p:sldId id="312" r:id="rId10"/>
    <p:sldId id="265" r:id="rId11"/>
    <p:sldId id="269" r:id="rId12"/>
    <p:sldId id="316" r:id="rId13"/>
    <p:sldId id="315" r:id="rId14"/>
    <p:sldId id="314" r:id="rId15"/>
    <p:sldId id="319" r:id="rId16"/>
    <p:sldId id="317" r:id="rId17"/>
    <p:sldId id="318" r:id="rId18"/>
    <p:sldId id="320" r:id="rId19"/>
    <p:sldId id="313" r:id="rId20"/>
    <p:sldId id="326" r:id="rId21"/>
    <p:sldId id="272" r:id="rId22"/>
    <p:sldId id="356" r:id="rId23"/>
    <p:sldId id="267" r:id="rId24"/>
    <p:sldId id="268" r:id="rId25"/>
    <p:sldId id="327" r:id="rId26"/>
    <p:sldId id="321" r:id="rId27"/>
    <p:sldId id="322" r:id="rId28"/>
    <p:sldId id="323" r:id="rId29"/>
    <p:sldId id="266" r:id="rId30"/>
    <p:sldId id="324" r:id="rId31"/>
    <p:sldId id="276" r:id="rId32"/>
    <p:sldId id="328" r:id="rId33"/>
    <p:sldId id="330" r:id="rId34"/>
    <p:sldId id="329" r:id="rId35"/>
    <p:sldId id="331" r:id="rId36"/>
    <p:sldId id="333" r:id="rId37"/>
    <p:sldId id="332" r:id="rId38"/>
    <p:sldId id="334" r:id="rId39"/>
    <p:sldId id="336" r:id="rId40"/>
    <p:sldId id="337" r:id="rId41"/>
    <p:sldId id="335" r:id="rId42"/>
    <p:sldId id="338" r:id="rId43"/>
    <p:sldId id="339" r:id="rId44"/>
    <p:sldId id="341" r:id="rId45"/>
    <p:sldId id="340" r:id="rId46"/>
    <p:sldId id="343" r:id="rId47"/>
    <p:sldId id="342" r:id="rId48"/>
    <p:sldId id="344" r:id="rId49"/>
    <p:sldId id="345" r:id="rId50"/>
    <p:sldId id="348" r:id="rId51"/>
    <p:sldId id="346" r:id="rId52"/>
    <p:sldId id="347" r:id="rId53"/>
    <p:sldId id="349" r:id="rId54"/>
    <p:sldId id="350" r:id="rId55"/>
    <p:sldId id="351" r:id="rId56"/>
    <p:sldId id="352" r:id="rId57"/>
    <p:sldId id="354" r:id="rId58"/>
    <p:sldId id="353" r:id="rId59"/>
    <p:sldId id="355" r:id="rId60"/>
    <p:sldId id="357" r:id="rId61"/>
    <p:sldId id="358" r:id="rId62"/>
    <p:sldId id="359" r:id="rId63"/>
    <p:sldId id="360" r:id="rId64"/>
    <p:sldId id="361" r:id="rId65"/>
    <p:sldId id="278" r:id="rId66"/>
    <p:sldId id="279" r:id="rId67"/>
  </p:sldIdLst>
  <p:sldSz cx="9144000" cy="5143500" type="screen16x9"/>
  <p:notesSz cx="6858000" cy="9144000"/>
  <p:embeddedFontLst>
    <p:embeddedFont>
      <p:font typeface="Commissioner" panose="020B0604020202020204" charset="0"/>
      <p:regular r:id="rId69"/>
      <p:bold r:id="rId70"/>
    </p:embeddedFont>
    <p:embeddedFont>
      <p:font typeface="Gill Sans MT" panose="020B0502020104020203" pitchFamily="34" charset="0"/>
      <p:regular r:id="rId71"/>
      <p:bold r:id="rId72"/>
      <p:italic r:id="rId73"/>
      <p:boldItalic r:id="rId74"/>
    </p:embeddedFont>
    <p:embeddedFont>
      <p:font typeface="Gill Sans Nova" panose="020B0602020104020203" pitchFamily="34" charset="0"/>
      <p:regular r:id="rId75"/>
      <p:bold r:id="rId76"/>
      <p:italic r:id="rId77"/>
      <p:boldItalic r:id="rId78"/>
    </p:embeddedFont>
    <p:embeddedFont>
      <p:font typeface="Golos Text" panose="020B0604020202020204" charset="0"/>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00FFC7-5FBB-E39A-F261-61419AD21F52}" v="3" dt="2024-10-28T16:15:46.286"/>
    <p1510:client id="{5F3577BC-8432-30AE-FE7B-A23716A31FDE}" v="141" dt="2024-10-27T22:56:30.411"/>
    <p1510:client id="{698C0A83-277C-A0F2-8CA4-79BF49AFE20B}" v="525" dt="2024-10-28T09:11:59.887"/>
    <p1510:client id="{6D7AD9A7-9425-4AFB-A165-C0815A8DD8D0}" v="3611" dt="2024-10-28T17:26:50.975"/>
    <p1510:client id="{BD55F7EB-866F-3EC4-F8B8-A74F3D5C9FC3}" v="793" dt="2024-10-28T07:03:44.955"/>
  </p1510:revLst>
</p1510:revInfo>
</file>

<file path=ppt/tableStyles.xml><?xml version="1.0" encoding="utf-8"?>
<a:tblStyleLst xmlns:a="http://schemas.openxmlformats.org/drawingml/2006/main" def="{EEB32089-596F-4118-9955-6CEE46703438}">
  <a:tblStyle styleId="{EEB32089-596F-4118-9955-6CEE467034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8T04:50:11.653"/>
    </inkml:context>
    <inkml:brush xml:id="br0">
      <inkml:brushProperty name="width" value="0.1" units="cm"/>
      <inkml:brushProperty name="height" value="0.1" units="cm"/>
      <inkml:brushProperty name="color" value="#008C3A"/>
    </inkml:brush>
  </inkml:definitions>
  <inkml:trace contextRef="#ctx0" brushRef="#br0">15752 11585 16383 0 0,'0'1'0'0'0,"0"2"0"0"0,0 1 0 0 0,0 1 0 0 0,0 1 0 0 0,0 0 0 0 0,0 1 0 0 0,0 0 0 0 0,0 0 0 0 0,0 0 0 0 0,0 0 0 0 0,0-1 0 0 0,0 1 0 0 0,-1-2 0 0 0,0 1 0 0 0,-1-1 0 0 0,1 0 0 0 0,0 1 0 0 0,1 0 0 0 0,-1 0 0 0 0,1 1 0 0 0,0-1 0 0 0,0 1 0 0 0,0 0 0 0 0,1 0 0 0 0,-1 0 0 0 0,0 0 0 0 0,0 0 0 0 0,0 0 0 0 0,0 0 0 0 0,0-1 0 0 0,0 1 0 0 0,0 0 0 0 0,1-1 0 0 0,0 1 0 0 0,2-2 0 0 0,0 0 0 0 0,-1 1 0 0 0,1-1 0 0 0,-1 1 0 0 0,2-1 0 0 0,-1 0 0 0 0,0-1 0 0 0,0 0 0 0 0,1 0 0 0 0,0 0 0 0 0,1-1 0 0 0,1 0 0 0 0,1 0 0 0 0,-1 1 0 0 0,1-1 0 0 0,1 1 0 0 0,-1-1 0 0 0,0 1 0 0 0,0-1 0 0 0,0 0 0 0 0,0 0 0 0 0,0-1 0 0 0,1 0 0 0 0,0 1 0 0 0,1 0 0 0 0,1-1 0 0 0,1 0 0 0 0,0 1 0 0 0,2-1 0 0 0,-1-1 0 0 0,1 2 0 0 0,-1-1 0 0 0,0 0 0 0 0,1-1 0 0 0,0 0 0 0 0,0-1 0 0 0,0 1 0 0 0,1 0 0 0 0,-2 1 0 0 0,1-1 0 0 0,-1 1 0 0 0,-1-2 0 0 0,-2 1 0 0 0,-1-1 0 0 0,0 0 0 0 0,-1 0 0 0 0,0 0 0 0 0,-1 0 0 0 0,1 0 0 0 0,0 0 0 0 0,-1 0 0 0 0,1 0 0 0 0,0 0 0 0 0,0 0 0 0 0,-2-1 0 0 0,-1-2 0 0 0,0-1 0 0 0,-1-2 0 0 0,0-1 0 0 0,2-1 0 0 0,0-1 0 0 0,0-2 0 0 0,0 0 0 0 0,-1-1 0 0 0,0 1 0 0 0,0-1 0 0 0,-2 0 0 0 0,0 2 0 0 0,-1 0 0 0 0,0 1 0 0 0,-1-1 0 0 0,0 1 0 0 0,-1 0 0 0 0,1 0 0 0 0,0-2 0 0 0,0-2 0 0 0,0-1 0 0 0,0-1 0 0 0,0 0 0 0 0,0 0 0 0 0,-2 0 0 0 0,-1 0 0 0 0,0 0 0 0 0,-2 0 0 0 0,0 0 0 0 0,0 1 0 0 0,-1 1 0 0 0,1 1 0 0 0,-2 1 0 0 0,2 2 0 0 0,0-1 0 0 0,-1 0 0 0 0,0 2 0 0 0,-1 2 0 0 0,0 0 0 0 0,0 2 0 0 0,0-1 0 0 0,-1 1 0 0 0,-2 1 0 0 0,0-1 0 0 0,-2 1 0 0 0,-2 1 0 0 0,0 1 0 0 0,-2 0 0 0 0,-1 0 0 0 0,-1 1 0 0 0,0 0 0 0 0,-2 0 0 0 0,1 1 0 0 0,0-1 0 0 0,2 0 0 0 0,2 1 0 0 0,0 2 0 0 0,2 2 0 0 0,2 1 0 0 0,1 1 0 0 0,2-2 0 0 0,0 1 0 0 0,-1 0 0 0 0,1 0 0 0 0,-1 1 0 0 0,1-1 0 0 0,0-1 0 0 0,0 1 0 0 0,1-1 0 0 0,-1 2 0 0 0,3-1 0 0 0,-1 1 0 0 0,0 0 0 0 0,1-1 0 0 0,0-1 0 0 0,0 1 0 0 0,-1 0 0 0 0,1 0 0 0 0,0-1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8T04:50:11.654"/>
    </inkml:context>
    <inkml:brush xml:id="br0">
      <inkml:brushProperty name="width" value="0.1" units="cm"/>
      <inkml:brushProperty name="height" value="0.1" units="cm"/>
      <inkml:brushProperty name="color" value="#008C3A"/>
    </inkml:brush>
  </inkml:definitions>
  <inkml:trace contextRef="#ctx0" brushRef="#br0">21703 5868 16383 0 0,'-1'0'0'0'0,"-5"0"0"0"0,-5 0 0 0 0,-3 0 0 0 0,-14 0 0 0 0,-6 0 0 0 0,1 0 0 0 0,2 0 0 0 0,5 0 0 0 0,4 0 0 0 0,5 0 0 0 0,4 0 0 0 0,3 0 0 0 0,3 1 0 0 0,2 1 0 0 0,2 0 0 0 0,0 2 0 0 0,-1 1 0 0 0,0 1 0 0 0,0 0 0 0 0,1 1 0 0 0,-1-2 0 0 0,1 1 0 0 0,1-1 0 0 0,1 1 0 0 0,0 5 0 0 0,0 2 0 0 0,1-1 0 0 0,0 0 0 0 0,1-2 0 0 0,0 0 0 0 0,1-2 0 0 0,0-1 0 0 0,1 1 0 0 0,1-2 0 0 0,1 3 0 0 0,-1-1 0 0 0,1 1 0 0 0,0 0 0 0 0,0-1 0 0 0,0 1 0 0 0,-1 0 0 0 0,0 0 0 0 0,0 0 0 0 0,0-1 0 0 0,-1 1 0 0 0,1 0 0 0 0,0 0 0 0 0,2 1 0 0 0,-1 0 0 0 0,0 1 0 0 0,0 0 0 0 0,2 0 0 0 0,-1 0 0 0 0,0 1 0 0 0,0-1 0 0 0,-1-1 0 0 0,1-1 0 0 0,-1 0 0 0 0,0-2 0 0 0,1 1 0 0 0,-1-1 0 0 0,2 0 0 0 0,2 1 0 0 0,1 0 0 0 0,1 0 0 0 0,0-3 0 0 0,4 0 0 0 0,2 0 0 0 0,0-1 0 0 0,2 0 0 0 0,3-1 0 0 0,1 0 0 0 0,1 0 0 0 0,1-2 0 0 0,1 0 0 0 0,2-1 0 0 0,-1 1 0 0 0,-1-1 0 0 0,0-1 0 0 0,-2 1 0 0 0,-3 0 0 0 0,0 0 0 0 0,-1 0 0 0 0,-3 0 0 0 0,-2 0 0 0 0,0 0 0 0 0,-2 0 0 0 0,-2 0 0 0 0,-1-1 0 0 0,-2-2 0 0 0,0-2 0 0 0,-1 0 0 0 0,-1-3 0 0 0,1-1 0 0 0,-1-2 0 0 0,-1 0 0 0 0,0 0 0 0 0,-1-1 0 0 0,-1 1 0 0 0,1 2 0 0 0,-1 0 0 0 0,-1 1 0 0 0,0 1 0 0 0,-1 0 0 0 0,-1 0 0 0 0,0 0 0 0 0,0 0 0 0 0,0 0 0 0 0,0 0 0 0 0,0 0 0 0 0,0-2 0 0 0,0-1 0 0 0,0-2 0 0 0,0-2 0 0 0,0-3 0 0 0,-2-1 0 0 0,1-2 0 0 0,-3 0 0 0 0,1 1 0 0 0,-1 0 0 0 0,1 3 0 0 0,-2 1 0 0 0,1 2 0 0 0,0 2 0 0 0,-1 2 0 0 0,0 1 0 0 0,-2 2 0 0 0,1 0 0 0 0,-3 2 0 0 0,0 1 0 0 0,0-1 0 0 0,-1 1 0 0 0,0 0 0 0 0,-1-1 0 0 0,0 0 0 0 0,-1 0 0 0 0,1 1 0 0 0,-1-2 0 0 0,0 2 0 0 0,2 0 0 0 0,-1 0 0 0 0,1 0 0 0 0,0 0 0 0 0,2 2 0 0 0,-1 0 0 0 0,2 0 0 0 0,-2 1 0 0 0,0 0 0 0 0,0 0 0 0 0,1 1 0 0 0,-1-1 0 0 0,2 0 0 0 0,-1 0 0 0 0,1 0 0 0 0,-2 0 0 0 0,0 0 0 0 0,1 0 0 0 0,-3 0 0 0 0,1 0 0 0 0,1 0 0 0 0,0 0 0 0 0,-1 0 0 0 0,0 0 0 0 0,1 1 0 0 0,0 1 0 0 0,1-1 0 0 0,0 2 0 0 0,1-1 0 0 0,0 0 0 0 0,-2 0 0 0 0,0-1 0 0 0,0-1 0 0 0,1 0 0 0 0,0 0 0 0 0,-2 0 0 0 0,1 0 0 0 0,0 0 0 0 0,0 0 0 0 0,1 0 0 0 0,0 0 0 0 0,1 0 0 0 0,0 0 0 0 0,0 0 0 0 0,0 0 0 0 0,1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8T04:50:11.655"/>
    </inkml:context>
    <inkml:brush xml:id="br0">
      <inkml:brushProperty name="width" value="0.1" units="cm"/>
      <inkml:brushProperty name="height" value="0.1" units="cm"/>
      <inkml:brushProperty name="color" value="#008C3A"/>
    </inkml:brush>
  </inkml:definitions>
  <inkml:trace contextRef="#ctx0" brushRef="#br0">22239 7742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8T04:50:11.656"/>
    </inkml:context>
    <inkml:brush xml:id="br0">
      <inkml:brushProperty name="width" value="0.1" units="cm"/>
      <inkml:brushProperty name="height" value="0.1" units="cm"/>
      <inkml:brushProperty name="color" value="#E71224"/>
    </inkml:brush>
  </inkml:definitions>
  <inkml:trace contextRef="#ctx0" brushRef="#br0">16643 7187 16383 0 0,'-1'0'0'0'0,"-4"0"0"0"0,-2 0 0 0 0,-2 0 0 0 0,-8 0 0 0 0,-4 0 0 0 0,1 0 0 0 0,3 0 0 0 0,2 0 0 0 0,4 1 0 0 0,1 1 0 0 0,3 0 0 0 0,1 2 0 0 0,2 1 0 0 0,1 0 0 0 0,0 0 0 0 0,0 0 0 0 0,-1 1 0 0 0,-3 1 0 0 0,-1 0 0 0 0,0 0 0 0 0,-2 0 0 0 0,0 1 0 0 0,0-1 0 0 0,1 0 0 0 0,2 1 0 0 0,0-1 0 0 0,3 0 0 0 0,-1 0 0 0 0,2 0 0 0 0,0-1 0 0 0,2 1 0 0 0,0 0 0 0 0,1-1 0 0 0,0 1 0 0 0,0 0 0 0 0,1 0 0 0 0,-1 0 0 0 0,0 0 0 0 0,0 0 0 0 0,0 0 0 0 0,0 0 0 0 0,0 0 0 0 0,0 0 0 0 0,0 0 0 0 0,1 0 0 0 0,2-2 0 0 0,1 0 0 0 0,2-2 0 0 0,0 2 0 0 0,1-1 0 0 0,0 2 0 0 0,0 0 0 0 0,0 1 0 0 0,1 1 0 0 0,-1 3 0 0 0,1 1 0 0 0,0 2 0 0 0,-1-1 0 0 0,1 1 0 0 0,0-1 0 0 0,-1-2 0 0 0,-1-2 0 0 0,-2 0 0 0 0,0-2 0 0 0,0-2 0 0 0,-1-1 0 0 0,1-1 0 0 0,-1-1 0 0 0,1 1 0 0 0,1 0 0 0 0,0 0 0 0 0,1 2 0 0 0,2 1 0 0 0,1 1 0 0 0,0 0 0 0 0,1 0 0 0 0,0 1 0 0 0,0-1 0 0 0,-1 1 0 0 0,-1-2 0 0 0,2-2 0 0 0,-1-1 0 0 0,0-1 0 0 0,-1-2 0 0 0,0 0 0 0 0,1 0 0 0 0,2 0 0 0 0,3 0 0 0 0,4-1 0 0 0,3 1 0 0 0,2 0 0 0 0,2 0 0 0 0,3-2 0 0 0,1-1 0 0 0,1-4 0 0 0,3-4 0 0 0,2-3 0 0 0,-1-3 0 0 0,-1 1 0 0 0,-5 0 0 0 0,-3 1 0 0 0,-6 0 0 0 0,-4 3 0 0 0,-4 2 0 0 0,-2 1 0 0 0,-3 1 0 0 0,-2 1 0 0 0,-3 0 0 0 0,0 0 0 0 0,-1 0 0 0 0,-1 1 0 0 0,1-1 0 0 0,-1 0 0 0 0,1 1 0 0 0,0-1 0 0 0,-2 0 0 0 0,-2-2 0 0 0,-2 0 0 0 0,-3-1 0 0 0,-3-2 0 0 0,-1 0 0 0 0,-2-1 0 0 0,0 0 0 0 0,-1 2 0 0 0,0 1 0 0 0,-1 1 0 0 0,3 0 0 0 0,0 3 0 0 0,0 0 0 0 0,-1 0 0 0 0,0 1 0 0 0,0 0 0 0 0,0 1 0 0 0,-1 1 0 0 0,2 0 0 0 0,0 0 0 0 0,1 0 0 0 0,0 0 0 0 0,2 1 0 0 0,2 0 0 0 0,0 0 0 0 0,1 0 0 0 0,1-1 0 0 0,0 0 0 0 0,0-1 0 0 0,0 1 0 0 0,0-1 0 0 0,1 1 0 0 0,-1-1 0 0 0,0 1 0 0 0,1-1 0 0 0,0 0 0 0 0,1 2 0 0 0,0-1 0 0 0,1 0 0 0 0,-1 1 0 0 0,0 1 0 0 0,-1 0 0 0 0,0 0 0 0 0,-1 1 0 0 0,0 0 0 0 0,0 1 0 0 0,0-1 0 0 0,0 0 0 0 0,0 0 0 0 0,0 0 0 0 0,0 0 0 0 0,0 0 0 0 0,0 0 0 0 0,0 0 0 0 0,0 0 0 0 0,1-1 0 0 0,0-1 0 0 0,1 1 0 0 0,-1-1 0 0 0,1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8T04:50:11.657"/>
    </inkml:context>
    <inkml:brush xml:id="br0">
      <inkml:brushProperty name="width" value="0.1" units="cm"/>
      <inkml:brushProperty name="height" value="0.1" units="cm"/>
      <inkml:brushProperty name="color" value="#E71224"/>
    </inkml:brush>
  </inkml:definitions>
  <inkml:trace contextRef="#ctx0" brushRef="#br0">17386 6523 16383 0 0,'-1'0'0'0'0,"-2"0"0"0"0,-3 0 0 0 0,-2 0 0 0 0,-5 0 0 0 0,-2 0 0 0 0,-3 0 0 0 0,-3 1 0 0 0,-1 4 0 0 0,1 1 0 0 0,1 2 0 0 0,2 1 0 0 0,2 0 0 0 0,3-1 0 0 0,3 0 0 0 0,2 0 0 0 0,2-1 0 0 0,2 0 0 0 0,1 0 0 0 0,2 0 0 0 0,-1-2 0 0 0,0 0 0 0 0,0 1 0 0 0,0-1 0 0 0,-2 0 0 0 0,1-1 0 0 0,1 1 0 0 0,0 1 0 0 0,1-1 0 0 0,0 2 0 0 0,1-1 0 0 0,0 1 0 0 0,0-1 0 0 0,0 1 0 0 0,1 0 0 0 0,-1 0 0 0 0,0 0 0 0 0,0 0 0 0 0,0 0 0 0 0,1 0 0 0 0,1 0 0 0 0,0 0 0 0 0,1 0 0 0 0,0 0 0 0 0,0-1 0 0 0,-1 0 0 0 0,0-1 0 0 0,1 0 0 0 0,0-1 0 0 0,0 1 0 0 0,0 1 0 0 0,0-2 0 0 0,0 1 0 0 0,1-1 0 0 0,-1 0 0 0 0,1 0 0 0 0,0 0 0 0 0,0 0 0 0 0,0 1 0 0 0,1 1 0 0 0,0-1 0 0 0,1 2 0 0 0,0-2 0 0 0,1-1 0 0 0,0 0 0 0 0,0-1 0 0 0,0 1 0 0 0,0-1 0 0 0,1 0 0 0 0,5 2 0 0 0,1-1 0 0 0,2 1 0 0 0,1 0 0 0 0,-1-2 0 0 0,0 0 0 0 0,-3 0 0 0 0,-3-1 0 0 0,1 0 0 0 0,-1-2 0 0 0,-1 1 0 0 0,-1-1 0 0 0,0 0 0 0 0,1 0 0 0 0,0 0 0 0 0,0-1 0 0 0,0 1 0 0 0,1 0 0 0 0,0 0 0 0 0,-1 0 0 0 0,-1 0 0 0 0,-1 0 0 0 0,1 0 0 0 0,-1 0 0 0 0,0-1 0 0 0,0-2 0 0 0,-1 0 0 0 0,1-1 0 0 0,2-2 0 0 0,0-2 0 0 0,1-1 0 0 0,2-1 0 0 0,1 0 0 0 0,2-2 0 0 0,0 1 0 0 0,-1-1 0 0 0,-1 0 0 0 0,-2 0 0 0 0,-2 0 0 0 0,0 0 0 0 0,-2 1 0 0 0,-1 1 0 0 0,0 1 0 0 0,-2 0 0 0 0,-1 2 0 0 0,-2-1 0 0 0,0 1 0 0 0,-1 0 0 0 0,0 0 0 0 0,0 0 0 0 0,0 0 0 0 0,0 0 0 0 0,-1 0 0 0 0,0 0 0 0 0,-1 0 0 0 0,0 0 0 0 0,-3 0 0 0 0,0 0 0 0 0,-1 0 0 0 0,-1-1 0 0 0,0 3 0 0 0,0 0 0 0 0,0 1 0 0 0,-1 1 0 0 0,1 1 0 0 0,0 1 0 0 0,-1-1 0 0 0,1 0 0 0 0,0 0 0 0 0,0 1 0 0 0,0-1 0 0 0,-2 0 0 0 0,0 0 0 0 0,0-3 0 0 0,-1 1 0 0 0,0 0 0 0 0,0 0 0 0 0,0 0 0 0 0,-1-1 0 0 0,2 0 0 0 0,0 0 0 0 0,0 1 0 0 0,3 0 0 0 0,0 1 0 0 0,1 0 0 0 0,-1 0 0 0 0,0 0 0 0 0,0 1 0 0 0,-1 1 0 0 0,1 0 0 0 0,0 0 0 0 0,0-1 0 0 0,1 0 0 0 0,-1 1 0 0 0,0 0 0 0 0,-1 1 0 0 0,1 0 0 0 0,-1 0 0 0 0,0 0 0 0 0,0 0 0 0 0,0 0 0 0 0,0 0 0 0 0,0 0 0 0 0,1 0 0 0 0,0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8T04:50:11.658"/>
    </inkml:context>
    <inkml:brush xml:id="br0">
      <inkml:brushProperty name="width" value="0.1" units="cm"/>
      <inkml:brushProperty name="height" value="0.1" units="cm"/>
      <inkml:brushProperty name="color" value="#E71224"/>
    </inkml:brush>
  </inkml:definitions>
  <inkml:trace contextRef="#ctx0" brushRef="#br0">18326 7075 16383 0 0,'1'0'0'0'0,"1"0"0"0"0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8T04:50:11.659"/>
    </inkml:context>
    <inkml:brush xml:id="br0">
      <inkml:brushProperty name="width" value="0.1" units="cm"/>
      <inkml:brushProperty name="height" value="0.1" units="cm"/>
      <inkml:brushProperty name="color" value="#E71224"/>
    </inkml:brush>
  </inkml:definitions>
  <inkml:trace contextRef="#ctx0" brushRef="#br0">22581 11702 16383 0 0,'-1'0'0'0'0,"-2"0"0"0"0,-2 0 0 0 0,-2 0 0 0 0,0 1 0 0 0,2 2 0 0 0,0 0 0 0 0,1 0 0 0 0,0 2 0 0 0,1 0 0 0 0,0 1 0 0 0,-2 1 0 0 0,1 0 0 0 0,0-1 0 0 0,-1-1 0 0 0,1 1 0 0 0,-1-2 0 0 0,1 1 0 0 0,0 0 0 0 0,-1 1 0 0 0,0 0 0 0 0,-1 0 0 0 0,-1 1 0 0 0,0 0 0 0 0,0 0 0 0 0,-1 1 0 0 0,1-1 0 0 0,1 0 0 0 0,0 0 0 0 0,2 0 0 0 0,1 0 0 0 0,1 0 0 0 0,1 0 0 0 0,1-1 0 0 0,0 1 0 0 0,0-1 0 0 0,0 1 0 0 0,0 1 0 0 0,1 3 0 0 0,-1 0 0 0 0,0 0 0 0 0,0 1 0 0 0,0-1 0 0 0,0-2 0 0 0,0 0 0 0 0,0-1 0 0 0,0-1 0 0 0,0 0 0 0 0,0 0 0 0 0,1 0 0 0 0,2-1 0 0 0,-1 1 0 0 0,2-2 0 0 0,1 1 0 0 0,0-1 0 0 0,1 0 0 0 0,0 1 0 0 0,-1-1 0 0 0,0 0 0 0 0,1 0 0 0 0,0 0 0 0 0,1 0 0 0 0,-2 0 0 0 0,0-1 0 0 0,1 0 0 0 0,0 1 0 0 0,0-1 0 0 0,1 0 0 0 0,0 1 0 0 0,0 1 0 0 0,0-1 0 0 0,0 0 0 0 0,0 0 0 0 0,0 0 0 0 0,1 0 0 0 0,1 0 0 0 0,2 0 0 0 0,-1-1 0 0 0,2 0 0 0 0,-1 0 0 0 0,1 1 0 0 0,-1 0 0 0 0,1-1 0 0 0,-1 0 0 0 0,1-1 0 0 0,-1 1 0 0 0,-1-2 0 0 0,-1 0 0 0 0,-1 0 0 0 0,0-1 0 0 0,-1-1 0 0 0,0 0 0 0 0,0 0 0 0 0,0 0 0 0 0,0 0 0 0 0,0 0 0 0 0,0 0 0 0 0,0-1 0 0 0,1 1 0 0 0,1 0 0 0 0,1 0 0 0 0,2 0 0 0 0,0 0 0 0 0,1 0 0 0 0,-1 0 0 0 0,0-1 0 0 0,-1-2 0 0 0,0-1 0 0 0,-2-1 0 0 0,-1 0 0 0 0,-1-1 0 0 0,-3 0 0 0 0,-1-2 0 0 0,-2-1 0 0 0,-1 0 0 0 0,0-1 0 0 0,0-1 0 0 0,0-4 0 0 0,-1-4 0 0 0,3-4 0 0 0,-1-3 0 0 0,3-2 0 0 0,-1 0 0 0 0,0 1 0 0 0,1-1 0 0 0,-1 3 0 0 0,0 4 0 0 0,-1 3 0 0 0,-1 3 0 0 0,0 4 0 0 0,-1 1 0 0 0,-3 3 0 0 0,-2 0 0 0 0,-5 0 0 0 0,-2 0 0 0 0,-2 0 0 0 0,-3-2 0 0 0,-3 0 0 0 0,-3-1 0 0 0,1 1 0 0 0,0 2 0 0 0,2 0 0 0 0,2 1 0 0 0,1 2 0 0 0,0 1 0 0 0,3 2 0 0 0,2-1 0 0 0,0 0 0 0 0,2 1 0 0 0,0 0 0 0 0,1 1 0 0 0,0-1 0 0 0,0 1 0 0 0,-2 0 0 0 0,0 0 0 0 0,-1 0 0 0 0,1 0 0 0 0,1 0 0 0 0,1 0 0 0 0,1 1 0 0 0,0-1 0 0 0,1 0 0 0 0,0 0 0 0 0,1 0 0 0 0,0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8T04:50:11.660"/>
    </inkml:context>
    <inkml:brush xml:id="br0">
      <inkml:brushProperty name="width" value="0.1" units="cm"/>
      <inkml:brushProperty name="height" value="0.1" units="cm"/>
      <inkml:brushProperty name="color" value="#008C3A"/>
    </inkml:brush>
  </inkml:definitions>
  <inkml:trace contextRef="#ctx0" brushRef="#br0">18461 12461 16383 0 0,'-1'-2'0'0'0,"0"2"0"0"0,-2 0 0 0 0,-1 2 0 0 0,-3 1 0 0 0,-1 3 0 0 0,0 2 0 0 0,-1-1 0 0 0,1 0 0 0 0,1-1 0 0 0,3 1 0 0 0,1-1 0 0 0,1 0 0 0 0,1 1 0 0 0,1 0 0 0 0,1 1 0 0 0,-1 1 0 0 0,-1 1 0 0 0,-1 2 0 0 0,0 0 0 0 0,-1 0 0 0 0,0 0 0 0 0,0-1 0 0 0,1-1 0 0 0,-1-2 0 0 0,2 0 0 0 0,0-1 0 0 0,0 0 0 0 0,1 0 0 0 0,0 0 0 0 0,0-1 0 0 0,0 1 0 0 0,0 0 0 0 0,1-1 0 0 0,-1 1 0 0 0,0-1 0 0 0,0 1 0 0 0,0-1 0 0 0,0 1 0 0 0,0-1 0 0 0,0 1 0 0 0,0 0 0 0 0,0 0 0 0 0,0 0 0 0 0,0 0 0 0 0,0 0 0 0 0,0 0 0 0 0,0 0 0 0 0,0 0 0 0 0,0 0 0 0 0,0 0 0 0 0,1-1 0 0 0,1-2 0 0 0,2-1 0 0 0,1-2 0 0 0,1 0 0 0 0,1 0 0 0 0,0 1 0 0 0,0-1 0 0 0,0 1 0 0 0,0 0 0 0 0,1 1 0 0 0,-1 0 0 0 0,1 0 0 0 0,3 0 0 0 0,1 0 0 0 0,0 0 0 0 0,3 0 0 0 0,1 0 0 0 0,0-1 0 0 0,1-1 0 0 0,0-1 0 0 0,-1 0 0 0 0,0 0 0 0 0,0 0 0 0 0,-2 0 0 0 0,0 0 0 0 0,-2 0 0 0 0,1 0 0 0 0,-2 0 0 0 0,-1 0 0 0 0,-1 0 0 0 0,-1 0 0 0 0,-1 0 0 0 0,0 0 0 0 0,0 0 0 0 0,0-1 0 0 0,1-1 0 0 0,0-2 0 0 0,1-2 0 0 0,1-1 0 0 0,0-2 0 0 0,0-1 0 0 0,-1 0 0 0 0,0 1 0 0 0,-3-1 0 0 0,-1 0 0 0 0,-2 0 0 0 0,-2 0 0 0 0,0 0 0 0 0,-1 0 0 0 0,-1 0 0 0 0,1 0 0 0 0,0 0 0 0 0,-1 1 0 0 0,1 0 0 0 0,0-1 0 0 0,0 1 0 0 0,0 0 0 0 0,0 1 0 0 0,0 0 0 0 0,0 1 0 0 0,0 0 0 0 0,-1 2 0 0 0,-1-1 0 0 0,-1 1 0 0 0,1-1 0 0 0,-2 2 0 0 0,1-1 0 0 0,-1 0 0 0 0,-1-1 0 0 0,1 0 0 0 0,-1 0 0 0 0,0 1 0 0 0,0-2 0 0 0,1-1 0 0 0,-2 0 0 0 0,2 0 0 0 0,-1 0 0 0 0,0 0 0 0 0,-1 0 0 0 0,0 1 0 0 0,-1 0 0 0 0,0 0 0 0 0,0 0 0 0 0,0 0 0 0 0,0 1 0 0 0,0 2 0 0 0,0 1 0 0 0,0 1 0 0 0,0 2 0 0 0,0 0 0 0 0,1 0 0 0 0,-1 0 0 0 0,0 0 0 0 0,0 1 0 0 0,0-1 0 0 0,0 0 0 0 0,0 0 0 0 0,-2 0 0 0 0,0 0 0 0 0,0 0 0 0 0,0 1 0 0 0,1 1 0 0 0,0 1 0 0 0,1-1 0 0 0,0 1 0 0 0,-1 0 0 0 0,1 0 0 0 0,0-1 0 0 0,0 0 0 0 0,0 1 0 0 0,0-1 0 0 0,1 0 0 0 0,1 1 0 0 0,-1-1 0 0 0,0-1 0 0 0,0 0 0 0 0,-1 0 0 0 0,0-1 0 0 0,0 0 0 0 0,0 0 0 0 0,0 0 0 0 0,0-1 0 0 0,-1 1 0 0 0,1 0 0 0 0,0 0 0 0 0,1 1 0 0 0,1 1 0 0 0,2-1 0 0 0,1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47bfd1ed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47bfd1ed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Good evening everyone! Thank you for still being here </a:t>
            </a:r>
            <a:r>
              <a:rPr lang="de-CH">
                <a:sym typeface="Wingdings" panose="05000000000000000000" pitchFamily="2" charset="2"/>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52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77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895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98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972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62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3b38366d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We wanted to go further and explore the potencial of OCR. </a:t>
            </a:r>
          </a:p>
          <a:p>
            <a:pPr marL="0" lvl="0" indent="0" algn="l" rtl="0">
              <a:spcBef>
                <a:spcPts val="0"/>
              </a:spcBef>
              <a:spcAft>
                <a:spcPts val="0"/>
              </a:spcAft>
              <a:buNone/>
            </a:pPr>
            <a:r>
              <a:rPr lang="de-CH"/>
              <a:t>There are so many use cases for Optical Character Recognition that this is evolving more and more, and expanding its capabilities.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a:extLst>
            <a:ext uri="{FF2B5EF4-FFF2-40B4-BE49-F238E27FC236}">
              <a16:creationId xmlns:a16="http://schemas.microsoft.com/office/drawing/2014/main" id="{FAF3FB8B-D526-B78B-3B82-34BE6A16A537}"/>
            </a:ext>
          </a:extLst>
        </p:cNvPr>
        <p:cNvGrpSpPr/>
        <p:nvPr/>
      </p:nvGrpSpPr>
      <p:grpSpPr>
        <a:xfrm>
          <a:off x="0" y="0"/>
          <a:ext cx="0" cy="0"/>
          <a:chOff x="0" y="0"/>
          <a:chExt cx="0" cy="0"/>
        </a:xfrm>
      </p:grpSpPr>
      <p:sp>
        <p:nvSpPr>
          <p:cNvPr id="574" name="Google Shape;574;g13e1fc50fc5_0_23:notes">
            <a:extLst>
              <a:ext uri="{FF2B5EF4-FFF2-40B4-BE49-F238E27FC236}">
                <a16:creationId xmlns:a16="http://schemas.microsoft.com/office/drawing/2014/main" id="{1BB2123C-E5C9-5644-F967-5E3533A989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e1fc50fc5_0_23:notes">
            <a:extLst>
              <a:ext uri="{FF2B5EF4-FFF2-40B4-BE49-F238E27FC236}">
                <a16:creationId xmlns:a16="http://schemas.microsoft.com/office/drawing/2014/main" id="{C1ECF179-13C6-05CA-9557-19CEA6F6B2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For all the solutions we analyzed, the workflow was kept similar. </a:t>
            </a:r>
          </a:p>
          <a:p>
            <a:pPr marL="0" lvl="0" indent="0" algn="l" rtl="0">
              <a:spcBef>
                <a:spcPts val="0"/>
              </a:spcBef>
              <a:spcAft>
                <a:spcPts val="0"/>
              </a:spcAft>
              <a:buNone/>
            </a:pPr>
            <a:r>
              <a:rPr lang="de-CH"/>
              <a:t>After initializing the OCR, the image is loaded and then preprocessed. Preprocessing usually consists of converting to grayscale, binarization and denoising. </a:t>
            </a:r>
          </a:p>
          <a:p>
            <a:pPr marL="0" lvl="0" indent="0" algn="l" rtl="0">
              <a:spcBef>
                <a:spcPts val="0"/>
              </a:spcBef>
              <a:spcAft>
                <a:spcPts val="0"/>
              </a:spcAft>
              <a:buNone/>
            </a:pPr>
            <a:endParaRPr lang="de-CH"/>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CH"/>
              <a:t>Then the text is extracted from the image. </a:t>
            </a:r>
            <a:r>
              <a:rPr lang="en-GB"/>
              <a:t>For extraction, some solutions benefited from a whitelist which narrows down the characters for the OCR to look for. This obviously limits the complexity of the mathematical expressions that this can handle, but improved accuracy for the task.</a:t>
            </a:r>
          </a:p>
          <a:p>
            <a:pPr marL="0" lvl="0" indent="0" algn="l" rtl="0">
              <a:spcBef>
                <a:spcPts val="0"/>
              </a:spcBef>
              <a:spcAft>
                <a:spcPts val="0"/>
              </a:spcAft>
              <a:buNone/>
            </a:pPr>
            <a:endParaRPr lang="de-CH"/>
          </a:p>
          <a:p>
            <a:pPr marL="0" lvl="0" indent="0" algn="l" rtl="0">
              <a:spcBef>
                <a:spcPts val="0"/>
              </a:spcBef>
              <a:spcAft>
                <a:spcPts val="0"/>
              </a:spcAft>
              <a:buNone/>
            </a:pPr>
            <a:r>
              <a:rPr lang="de-CH"/>
              <a:t>We also output the bounding countours of each character for analysis</a:t>
            </a:r>
          </a:p>
          <a:p>
            <a:pPr marL="0" lvl="0" indent="0" algn="l" rtl="0">
              <a:spcBef>
                <a:spcPts val="0"/>
              </a:spcBef>
              <a:spcAft>
                <a:spcPts val="0"/>
              </a:spcAft>
              <a:buNone/>
            </a:pPr>
            <a:endParaRPr lang="de-CH"/>
          </a:p>
          <a:p>
            <a:pPr marL="0" lvl="0" indent="0" algn="l" rtl="0">
              <a:spcBef>
                <a:spcPts val="0"/>
              </a:spcBef>
              <a:spcAft>
                <a:spcPts val="0"/>
              </a:spcAft>
              <a:buNone/>
            </a:pPr>
            <a:r>
              <a:rPr lang="de-CH"/>
              <a:t>The last step consists of returning the result of the handwritten expression based on the digits and operators extracted. </a:t>
            </a:r>
          </a:p>
        </p:txBody>
      </p:sp>
    </p:spTree>
    <p:extLst>
      <p:ext uri="{BB962C8B-B14F-4D97-AF65-F5344CB8AC3E}">
        <p14:creationId xmlns:p14="http://schemas.microsoft.com/office/powerpoint/2010/main" val="1464941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31ff7c0f5b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31ff7c0f5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As I mentioned before, we looked into multiple of the existing solutions. I say solutions specifically because some are not models per se, like </a:t>
            </a:r>
            <a:r>
              <a:rPr lang="en-GB" err="1"/>
              <a:t>PaddleOCR</a:t>
            </a:r>
            <a:r>
              <a:rPr lang="en-GB"/>
              <a:t>  which is a toolkit that makes use of deep learning models to achieve fast and accurate results.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Tesseract is an open source engine created by HP in the 80’s and maintained by Google that </a:t>
            </a:r>
            <a:r>
              <a:rPr lang="en-GB" b="0" i="0">
                <a:effectLst/>
                <a:latin typeface="__fkGroteskNeue_598ab8"/>
              </a:rPr>
              <a:t>uses Long Short-Term Memory neural networks in its latest versions for improved accuracy. It was used via </a:t>
            </a:r>
            <a:r>
              <a:rPr lang="en-GB" b="0" i="0" err="1">
                <a:effectLst/>
                <a:latin typeface="__fkGroteskNeue_598ab8"/>
              </a:rPr>
              <a:t>PyTesseract</a:t>
            </a:r>
            <a:r>
              <a:rPr lang="en-GB" b="0" i="0">
                <a:effectLst/>
                <a:latin typeface="__fkGroteskNeue_598ab8"/>
              </a:rPr>
              <a:t> is a Python wrapper that facilitates working with Tesseract within Python environments.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b="0" i="0">
              <a:effectLst/>
              <a:latin typeface="__fkGroteskNeue_598ab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i="0" err="1">
                <a:effectLst/>
                <a:latin typeface="__fkGroteskNeue_598ab8"/>
              </a:rPr>
              <a:t>EasyOCR</a:t>
            </a:r>
            <a:r>
              <a:rPr lang="en-GB" b="0" i="0">
                <a:effectLst/>
                <a:latin typeface="__fkGroteskNeue_598ab8"/>
              </a:rPr>
              <a:t> which is a package for OCR tasks. We looked into it initially to then compare the results in the rest of the tested options. I mention it because it is a very user friendly solution for OCR tasks that showed good results and is quite fast.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b="0" i="0">
              <a:effectLst/>
              <a:latin typeface="__fkGroteskNeue_598ab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i="0">
                <a:effectLst/>
                <a:latin typeface="__fkGroteskNeue_598ab8"/>
              </a:rPr>
              <a:t>Lastly, TrOCR which is where we focused our efforts.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24b22db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24b22db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GB" b="0" i="0">
                <a:effectLst/>
                <a:latin typeface="__fkGroteskNeue_598ab8"/>
              </a:rPr>
              <a:t>Without going too much into detail, </a:t>
            </a:r>
          </a:p>
          <a:p>
            <a:pPr marL="158750" indent="0" algn="l">
              <a:buFont typeface="Arial" panose="020B0604020202020204" pitchFamily="34" charset="0"/>
              <a:buNone/>
            </a:pPr>
            <a:r>
              <a:rPr lang="en-GB" b="0" i="0">
                <a:effectLst/>
                <a:latin typeface="__fkGroteskNeue_598ab8"/>
              </a:rPr>
              <a:t>TrOCR consists of two main components:</a:t>
            </a:r>
          </a:p>
          <a:p>
            <a:pPr marL="457200" indent="-298450" algn="l">
              <a:buFontTx/>
              <a:buChar char="-"/>
            </a:pPr>
            <a:r>
              <a:rPr lang="en-GB" b="0" i="0">
                <a:effectLst/>
                <a:latin typeface="__fkGroteskNeue_598ab8"/>
              </a:rPr>
              <a:t>An image Transformer encoder</a:t>
            </a:r>
          </a:p>
          <a:p>
            <a:pPr marL="914400" lvl="1" indent="-298450" algn="l">
              <a:buFontTx/>
              <a:buChar char="-"/>
            </a:pPr>
            <a:r>
              <a:rPr lang="en-GB" b="0" i="0">
                <a:effectLst/>
                <a:latin typeface="__fkGroteskNeue_598ab8"/>
              </a:rPr>
              <a:t>The input image is resized, then split into 16x16 pixel patches. These patches are fed into the image transformer encoder and the encoder is normally initialized with a pre-trained vision transformer (</a:t>
            </a:r>
            <a:r>
              <a:rPr lang="en-GB" b="0" i="0" err="1">
                <a:effectLst/>
                <a:latin typeface="__fkGroteskNeue_598ab8"/>
              </a:rPr>
              <a:t>BEiT</a:t>
            </a:r>
            <a:r>
              <a:rPr lang="en-GB" b="0" i="0">
                <a:effectLst/>
                <a:latin typeface="__fkGroteskNeue_598ab8"/>
              </a:rPr>
              <a:t>)</a:t>
            </a:r>
          </a:p>
          <a:p>
            <a:pPr marL="457200" indent="-298450" algn="l">
              <a:buFontTx/>
              <a:buChar char="-"/>
            </a:pPr>
            <a:r>
              <a:rPr lang="en-GB" b="0" i="0">
                <a:effectLst/>
                <a:latin typeface="__fkGroteskNeue_598ab8"/>
              </a:rPr>
              <a:t>The output of the encoder is passed to the text Transformer decoder</a:t>
            </a:r>
          </a:p>
          <a:p>
            <a:pPr marL="914400" lvl="1" indent="-298450" algn="l">
              <a:buFontTx/>
              <a:buChar char="-"/>
            </a:pPr>
            <a:r>
              <a:rPr lang="en-GB" b="0" i="0">
                <a:effectLst/>
                <a:latin typeface="__fkGroteskNeue_598ab8"/>
              </a:rPr>
              <a:t>Which is </a:t>
            </a:r>
            <a:r>
              <a:rPr lang="en-GB" b="0" i="0" err="1">
                <a:effectLst/>
                <a:latin typeface="__fkGroteskNeue_598ab8"/>
              </a:rPr>
              <a:t>ypically</a:t>
            </a:r>
            <a:r>
              <a:rPr lang="en-GB" b="0" i="0">
                <a:effectLst/>
                <a:latin typeface="__fkGroteskNeue_598ab8"/>
              </a:rPr>
              <a:t> initialized with a pre-trained language model like </a:t>
            </a:r>
            <a:r>
              <a:rPr lang="en-GB" b="0" i="0" err="1">
                <a:effectLst/>
                <a:latin typeface="__fkGroteskNeue_598ab8"/>
              </a:rPr>
              <a:t>RoBERTa</a:t>
            </a:r>
            <a:endParaRPr lang="en-GB" b="0" i="0">
              <a:effectLst/>
              <a:latin typeface="__fkGroteskNeue_598ab8"/>
            </a:endParaRPr>
          </a:p>
          <a:p>
            <a:pPr marL="914400" lvl="1" indent="-298450" algn="l">
              <a:buFontTx/>
              <a:buChar char="-"/>
            </a:pPr>
            <a:r>
              <a:rPr lang="en-GB" b="0" i="0">
                <a:effectLst/>
                <a:latin typeface="__fkGroteskNeue_598ab8"/>
              </a:rPr>
              <a:t>The decoder generates </a:t>
            </a:r>
            <a:r>
              <a:rPr lang="en-GB" b="0" i="0" err="1">
                <a:effectLst/>
                <a:latin typeface="__fkGroteskNeue_598ab8"/>
              </a:rPr>
              <a:t>wordpiece</a:t>
            </a:r>
            <a:r>
              <a:rPr lang="en-GB" b="0" i="0">
                <a:effectLst/>
                <a:latin typeface="__fkGroteskNeue_598ab8"/>
              </a:rPr>
              <a:t>-level text based on the visual features that the encoder extracted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747bfd1ed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747bfd1ed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For our presentation today, we are going to provide you a bried introduction to our project, talk about both approaches used for the calculations and the approach used for text recognition. And leave a bit of time in the end to discuss future work propositions and QA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863FB4C2-AF5C-6D49-4F2E-E54F114A347A}"/>
            </a:ext>
          </a:extLst>
        </p:cNvPr>
        <p:cNvGrpSpPr/>
        <p:nvPr/>
      </p:nvGrpSpPr>
      <p:grpSpPr>
        <a:xfrm>
          <a:off x="0" y="0"/>
          <a:ext cx="0" cy="0"/>
          <a:chOff x="0" y="0"/>
          <a:chExt cx="0" cy="0"/>
        </a:xfrm>
      </p:grpSpPr>
      <p:sp>
        <p:nvSpPr>
          <p:cNvPr id="497" name="Google Shape;497;g224b22db110_0_0:notes">
            <a:extLst>
              <a:ext uri="{FF2B5EF4-FFF2-40B4-BE49-F238E27FC236}">
                <a16:creationId xmlns:a16="http://schemas.microsoft.com/office/drawing/2014/main" id="{0E9E928D-BF99-9469-B069-99EABD4B6D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24b22db110_0_0:notes">
            <a:extLst>
              <a:ext uri="{FF2B5EF4-FFF2-40B4-BE49-F238E27FC236}">
                <a16:creationId xmlns:a16="http://schemas.microsoft.com/office/drawing/2014/main" id="{23A67D4B-F2C5-1555-4A12-52833E472C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r>
              <a:rPr lang="de-CH"/>
              <a:t>Pre-trained </a:t>
            </a:r>
            <a:r>
              <a:rPr lang="en-GB" b="0" i="0">
                <a:effectLst/>
                <a:latin typeface="__fkGroteskNeue_598ab8"/>
              </a:rPr>
              <a:t>models are trained on large-scale synthetic data and can be further fine-tuned for specific tasks or datasets.</a:t>
            </a:r>
            <a:endParaRPr lang="de-CH"/>
          </a:p>
          <a:p>
            <a:pPr marL="0" lvl="0" indent="0" algn="l" rtl="0">
              <a:spcBef>
                <a:spcPts val="0"/>
              </a:spcBef>
              <a:spcAft>
                <a:spcPts val="0"/>
              </a:spcAft>
              <a:buNone/>
            </a:pPr>
            <a:endParaRPr lang="de-CH"/>
          </a:p>
          <a:p>
            <a:pPr marL="0" lvl="0" indent="0" algn="l" rtl="0">
              <a:spcBef>
                <a:spcPts val="0"/>
              </a:spcBef>
              <a:spcAft>
                <a:spcPts val="0"/>
              </a:spcAft>
              <a:buNone/>
            </a:pPr>
            <a:r>
              <a:rPr lang="de-CH"/>
              <a:t>The others are fine-tuned for specific tasks.</a:t>
            </a:r>
          </a:p>
          <a:p>
            <a:pPr marL="0" lvl="0" indent="0" algn="l" rtl="0">
              <a:spcBef>
                <a:spcPts val="0"/>
              </a:spcBef>
              <a:spcAft>
                <a:spcPts val="0"/>
              </a:spcAft>
              <a:buNone/>
            </a:pPr>
            <a:r>
              <a:rPr lang="de-CH"/>
              <a:t>- Handwritten is fine-tuned on IAM dataset </a:t>
            </a:r>
          </a:p>
          <a:p>
            <a:pPr marL="0" lvl="0" indent="0" algn="l" rtl="0">
              <a:spcBef>
                <a:spcPts val="0"/>
              </a:spcBef>
              <a:spcAft>
                <a:spcPts val="0"/>
              </a:spcAft>
              <a:buNone/>
            </a:pPr>
            <a:r>
              <a:rPr lang="de-CH"/>
              <a:t>- Printed is fine-tuned on SROIE datasets (digitized receipts) </a:t>
            </a:r>
          </a:p>
          <a:p>
            <a:pPr marL="171450" lvl="0" indent="-171450" algn="l" rtl="0">
              <a:spcBef>
                <a:spcPts val="0"/>
              </a:spcBef>
              <a:spcAft>
                <a:spcPts val="0"/>
              </a:spcAft>
              <a:buFontTx/>
              <a:buChar char="-"/>
            </a:pPr>
            <a:r>
              <a:rPr lang="de-CH"/>
              <a:t>And Scene, wich is for scene text recognition, is identifying and localizing text within images of videos.</a:t>
            </a:r>
          </a:p>
          <a:p>
            <a:pPr marL="171450" lvl="0" indent="-171450" algn="l" rtl="0">
              <a:spcBef>
                <a:spcPts val="0"/>
              </a:spcBef>
              <a:spcAft>
                <a:spcPts val="0"/>
              </a:spcAft>
              <a:buFontTx/>
              <a:buChar char="-"/>
            </a:pPr>
            <a:endParaRPr lang="de-CH"/>
          </a:p>
          <a:p>
            <a:pPr marL="0" lvl="0" indent="0" algn="l" rtl="0">
              <a:spcBef>
                <a:spcPts val="0"/>
              </a:spcBef>
              <a:spcAft>
                <a:spcPts val="0"/>
              </a:spcAft>
              <a:buFontTx/>
              <a:buNone/>
            </a:pPr>
            <a:r>
              <a:rPr lang="de-CH"/>
              <a:t>Most of them have three version, with large version being the best performing but also the most computationaly expensive, and the smallest being faster but less accurate.</a:t>
            </a:r>
          </a:p>
        </p:txBody>
      </p:sp>
    </p:spTree>
    <p:extLst>
      <p:ext uri="{BB962C8B-B14F-4D97-AF65-F5344CB8AC3E}">
        <p14:creationId xmlns:p14="http://schemas.microsoft.com/office/powerpoint/2010/main" val="822369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38F9D0FE-81F5-DD46-6585-F91EEE1C87AB}"/>
            </a:ext>
          </a:extLst>
        </p:cNvPr>
        <p:cNvGrpSpPr/>
        <p:nvPr/>
      </p:nvGrpSpPr>
      <p:grpSpPr>
        <a:xfrm>
          <a:off x="0" y="0"/>
          <a:ext cx="0" cy="0"/>
          <a:chOff x="0" y="0"/>
          <a:chExt cx="0" cy="0"/>
        </a:xfrm>
      </p:grpSpPr>
      <p:sp>
        <p:nvSpPr>
          <p:cNvPr id="497" name="Google Shape;497;g224b22db110_0_0:notes">
            <a:extLst>
              <a:ext uri="{FF2B5EF4-FFF2-40B4-BE49-F238E27FC236}">
                <a16:creationId xmlns:a16="http://schemas.microsoft.com/office/drawing/2014/main" id="{73D96155-2AC5-D99D-D026-98400C7488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24b22db110_0_0:notes">
            <a:extLst>
              <a:ext uri="{FF2B5EF4-FFF2-40B4-BE49-F238E27FC236}">
                <a16:creationId xmlns:a16="http://schemas.microsoft.com/office/drawing/2014/main" id="{5AB7FC24-0B46-AF03-094C-8C25206DAB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Since we’re handling handwritten text, it would be predictable that this stands out from the other for this task. </a:t>
            </a:r>
          </a:p>
          <a:p>
            <a:pPr marL="0" lvl="0" indent="0" algn="l" rtl="0">
              <a:spcBef>
                <a:spcPts val="0"/>
              </a:spcBef>
              <a:spcAft>
                <a:spcPts val="0"/>
              </a:spcAft>
              <a:buNone/>
            </a:pPr>
            <a:r>
              <a:rPr lang="de-CH"/>
              <a:t>But after testing all three versions of the handwritten model, which like I said, is fine-tuned on a very common dataset, the IAM dataset, and further fine-tuning its base version with mathwriting dataset, the model that actually performed best was</a:t>
            </a:r>
            <a:endParaRPr/>
          </a:p>
        </p:txBody>
      </p:sp>
    </p:spTree>
    <p:extLst>
      <p:ext uri="{BB962C8B-B14F-4D97-AF65-F5344CB8AC3E}">
        <p14:creationId xmlns:p14="http://schemas.microsoft.com/office/powerpoint/2010/main" val="3544922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E9B4DD06-9433-3C5C-CD7A-05AEB53575D7}"/>
            </a:ext>
          </a:extLst>
        </p:cNvPr>
        <p:cNvGrpSpPr/>
        <p:nvPr/>
      </p:nvGrpSpPr>
      <p:grpSpPr>
        <a:xfrm>
          <a:off x="0" y="0"/>
          <a:ext cx="0" cy="0"/>
          <a:chOff x="0" y="0"/>
          <a:chExt cx="0" cy="0"/>
        </a:xfrm>
      </p:grpSpPr>
      <p:sp>
        <p:nvSpPr>
          <p:cNvPr id="497" name="Google Shape;497;g224b22db110_0_0:notes">
            <a:extLst>
              <a:ext uri="{FF2B5EF4-FFF2-40B4-BE49-F238E27FC236}">
                <a16:creationId xmlns:a16="http://schemas.microsoft.com/office/drawing/2014/main" id="{BD695880-B8DD-C009-0685-AE7D3CDCB8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24b22db110_0_0:notes">
            <a:extLst>
              <a:ext uri="{FF2B5EF4-FFF2-40B4-BE49-F238E27FC236}">
                <a16:creationId xmlns:a16="http://schemas.microsoft.com/office/drawing/2014/main" id="{EF1C2DDD-E62B-B22C-7CBB-3DD4D0AFE6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The base version of the stage1 model, with the lowest CER.</a:t>
            </a:r>
            <a:endParaRPr/>
          </a:p>
        </p:txBody>
      </p:sp>
    </p:spTree>
    <p:extLst>
      <p:ext uri="{BB962C8B-B14F-4D97-AF65-F5344CB8AC3E}">
        <p14:creationId xmlns:p14="http://schemas.microsoft.com/office/powerpoint/2010/main" val="284015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D4C13A87-46DE-B8B9-1F2B-191651A471AB}"/>
            </a:ext>
          </a:extLst>
        </p:cNvPr>
        <p:cNvGrpSpPr/>
        <p:nvPr/>
      </p:nvGrpSpPr>
      <p:grpSpPr>
        <a:xfrm>
          <a:off x="0" y="0"/>
          <a:ext cx="0" cy="0"/>
          <a:chOff x="0" y="0"/>
          <a:chExt cx="0" cy="0"/>
        </a:xfrm>
      </p:grpSpPr>
      <p:sp>
        <p:nvSpPr>
          <p:cNvPr id="402" name="Google Shape;402;g11d0e38a952_0_341:notes">
            <a:extLst>
              <a:ext uri="{FF2B5EF4-FFF2-40B4-BE49-F238E27FC236}">
                <a16:creationId xmlns:a16="http://schemas.microsoft.com/office/drawing/2014/main" id="{8B880F91-6690-EFA5-3CD3-A0601C5B1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1d0e38a952_0_341:notes">
            <a:extLst>
              <a:ext uri="{FF2B5EF4-FFF2-40B4-BE49-F238E27FC236}">
                <a16:creationId xmlns:a16="http://schemas.microsoft.com/office/drawing/2014/main" id="{1BC49879-ACCC-C193-B908-C47F294481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This is a small example of TrOCR in action. An image with a mathematical expression was provided that contained parenthesis, implied multiplication. It returns the text that the model detected, the result of that expression and the accuracy in extracting the text, compared to the ground truth</a:t>
            </a:r>
            <a:endParaRPr/>
          </a:p>
        </p:txBody>
      </p:sp>
    </p:spTree>
    <p:extLst>
      <p:ext uri="{BB962C8B-B14F-4D97-AF65-F5344CB8AC3E}">
        <p14:creationId xmlns:p14="http://schemas.microsoft.com/office/powerpoint/2010/main" val="1022351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1d0e38a952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1d0e38a952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1d0e38a952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1d0e38a952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36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e1fc50f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e1fc50f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e1fc50f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e1fc50f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784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336d459b97_0_3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336d459b97_0_3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78c380010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78c380010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36d459b9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336d459b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p:cNvGrpSpPr/>
        <p:nvPr/>
      </p:nvGrpSpPr>
      <p:grpSpPr>
        <a:xfrm>
          <a:off x="0" y="0"/>
          <a:ext cx="0" cy="0"/>
          <a:chOff x="0" y="0"/>
          <a:chExt cx="0" cy="0"/>
        </a:xfrm>
      </p:grpSpPr>
      <p:sp>
        <p:nvSpPr>
          <p:cNvPr id="4755" name="Google Shape;4755;g2774160924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2774160924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What is OCR?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CH"/>
              <a:t>It stands for </a:t>
            </a:r>
            <a:r>
              <a:rPr lang="en-US" b="1"/>
              <a:t>O</a:t>
            </a:r>
            <a:r>
              <a:rPr lang="en-US"/>
              <a:t>ptical </a:t>
            </a:r>
            <a:r>
              <a:rPr lang="en-US" b="1"/>
              <a:t>C</a:t>
            </a:r>
            <a:r>
              <a:rPr lang="en-US"/>
              <a:t>haracter </a:t>
            </a:r>
            <a:r>
              <a:rPr lang="en-US" b="1"/>
              <a:t>R</a:t>
            </a:r>
            <a:r>
              <a:rPr lang="en-US"/>
              <a:t>ecognition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CH"/>
              <a:t> and involves the </a:t>
            </a:r>
            <a:r>
              <a:rPr lang="en-US"/>
              <a:t>processing and analysis of visual data, generally images containing text.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lvl="0" indent="0" algn="l" rtl="0">
              <a:spcBef>
                <a:spcPts val="0"/>
              </a:spcBef>
              <a:spcAft>
                <a:spcPts val="0"/>
              </a:spcAft>
              <a:buNone/>
            </a:pPr>
            <a:r>
              <a:rPr lang="de-CH"/>
              <a:t>The goal of OCR is to </a:t>
            </a:r>
            <a:r>
              <a:rPr lang="en-US"/>
              <a:t>transform text into a machine-readable format , which then allow us as users to search, edit</a:t>
            </a:r>
          </a:p>
          <a:p>
            <a:pPr marL="0" lvl="0" indent="0" algn="l" rtl="0">
              <a:spcBef>
                <a:spcPts val="0"/>
              </a:spcBef>
              <a:spcAft>
                <a:spcPts val="0"/>
              </a:spcAft>
              <a:buNone/>
            </a:pPr>
            <a:r>
              <a:rPr lang="en-US"/>
              <a:t>But it can also impact greatly efficiency and productivity since it </a:t>
            </a:r>
            <a:r>
              <a:rPr lang="fr-FR" b="0" i="0">
                <a:effectLst/>
                <a:latin typeface="__fkGroteskNeue_598ab8"/>
              </a:rPr>
              <a:t>automates data entry and document processing </a:t>
            </a:r>
            <a:r>
              <a:rPr lang="fr-FR" b="0" i="0" err="1">
                <a:effectLst/>
                <a:latin typeface="__fkGroteskNeue_598ab8"/>
              </a:rPr>
              <a:t>when</a:t>
            </a:r>
            <a:r>
              <a:rPr lang="fr-FR" b="0" i="0">
                <a:effectLst/>
                <a:latin typeface="__fkGroteskNeue_598ab8"/>
              </a:rPr>
              <a:t> </a:t>
            </a:r>
            <a:r>
              <a:rPr lang="fr-FR" b="0" i="0" err="1">
                <a:effectLst/>
                <a:latin typeface="__fkGroteskNeue_598ab8"/>
              </a:rPr>
              <a:t>compared</a:t>
            </a:r>
            <a:r>
              <a:rPr lang="fr-FR" b="0" i="0">
                <a:effectLst/>
                <a:latin typeface="__fkGroteskNeue_598ab8"/>
              </a:rPr>
              <a:t> to </a:t>
            </a:r>
            <a:r>
              <a:rPr lang="fr-FR" b="0" i="0" err="1">
                <a:effectLst/>
                <a:latin typeface="__fkGroteskNeue_598ab8"/>
              </a:rPr>
              <a:t>manual</a:t>
            </a:r>
            <a:r>
              <a:rPr lang="fr-FR" b="0" i="0">
                <a:effectLst/>
                <a:latin typeface="__fkGroteskNeue_598ab8"/>
              </a:rPr>
              <a:t> </a:t>
            </a:r>
            <a:r>
              <a:rPr lang="fr-FR" b="0" i="0" err="1">
                <a:effectLst/>
                <a:latin typeface="__fkGroteskNeue_598ab8"/>
              </a:rPr>
              <a:t>methods</a:t>
            </a:r>
            <a:endParaRPr lang="fr-FR" b="0" i="0">
              <a:effectLst/>
              <a:latin typeface="__fkGroteskNeue_598ab8"/>
            </a:endParaRPr>
          </a:p>
          <a:p>
            <a:pPr marL="0" lvl="0" indent="0" algn="l" rtl="0">
              <a:spcBef>
                <a:spcPts val="0"/>
              </a:spcBef>
              <a:spcAft>
                <a:spcPts val="0"/>
              </a:spcAft>
              <a:buNone/>
            </a:pPr>
            <a:endParaRPr lang="fr-FR" b="0" i="0">
              <a:effectLst/>
              <a:latin typeface="__fkGroteskNeue_598ab8"/>
            </a:endParaRPr>
          </a:p>
        </p:txBody>
      </p:sp>
    </p:spTree>
    <p:extLst>
      <p:ext uri="{BB962C8B-B14F-4D97-AF65-F5344CB8AC3E}">
        <p14:creationId xmlns:p14="http://schemas.microsoft.com/office/powerpoint/2010/main" val="2751387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Wanting to explore the capabilities of Optical Character Recognition, we set ourselves to build a calculator and a translator, to leverage both digits and letters.</a:t>
            </a:r>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r>
              <a:rPr lang="de-CH"/>
              <a:t>Why build an OCR calculator:   </a:t>
            </a:r>
          </a:p>
          <a:p>
            <a:pPr marL="228600" lvl="0" indent="-228600" algn="l" rtl="0">
              <a:spcBef>
                <a:spcPts val="0"/>
              </a:spcBef>
              <a:spcAft>
                <a:spcPts val="0"/>
              </a:spcAft>
              <a:buAutoNum type="arabicParenR"/>
            </a:pPr>
            <a:r>
              <a:rPr lang="en-GB" sz="1100"/>
              <a:t>It allows users to seamlessly convert handwritten or printed mathematical expressions into digital, computable formats</a:t>
            </a:r>
            <a:br>
              <a:rPr lang="en-GB" sz="1100"/>
            </a:br>
            <a:r>
              <a:rPr lang="en-GB" sz="1100"/>
              <a:t>2) for instance, it </a:t>
            </a:r>
            <a:r>
              <a:rPr lang="en-GB" b="0" i="0">
                <a:effectLst/>
                <a:latin typeface="__fkGroteskNeue_598ab8"/>
              </a:rPr>
              <a:t>can serve as a powerful educational aid, helping students check their work and practice problem-solving in a more interactive way</a:t>
            </a:r>
          </a:p>
          <a:p>
            <a:pPr marL="228600" lvl="0" indent="-228600" algn="l" rtl="0">
              <a:spcBef>
                <a:spcPts val="0"/>
              </a:spcBef>
              <a:spcAft>
                <a:spcPts val="0"/>
              </a:spcAft>
              <a:buAutoNum type="arabicParenR"/>
            </a:pPr>
            <a:endParaRPr lang="en-GB" b="0" i="0">
              <a:effectLst/>
              <a:latin typeface="__fkGroteskNeue_598ab8"/>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CH"/>
              <a:t>Why build an OCR translator:  There are many benefits that come from building an OCR Translator, such as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arenR"/>
              <a:tabLst/>
              <a:defRPr/>
            </a:pPr>
            <a:r>
              <a:rPr lang="en-GB" b="0" i="0">
                <a:effectLst/>
                <a:latin typeface="__fkGroteskNeue_598ab8"/>
              </a:rPr>
              <a:t>allows for the conversion of handwritten text into digital, machine-readable formats</a:t>
            </a:r>
            <a:r>
              <a:rPr lang="de-CH" b="0" i="0">
                <a:effectLst/>
                <a:latin typeface="__fkGroteskNeue_598ab8"/>
              </a:rPr>
              <a:t>, which opens the door to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arenR"/>
              <a:tabLst/>
              <a:defRPr/>
            </a:pPr>
            <a:r>
              <a:rPr lang="en-GB" b="0" i="0">
                <a:effectLst/>
                <a:latin typeface="__fkGroteskNeue_598ab8"/>
              </a:rPr>
              <a:t>Digitized text from handwritten documents becomes searchable, making it easier to find specific information within large collections of documents. And focused on our use case,</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arenR"/>
              <a:tabLst/>
              <a:defRPr/>
            </a:pPr>
            <a:endParaRPr lang="de-CH"/>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de-CH"/>
              <a:t>So, to leverage both digit and letter identification, we used Convolutional Neural Networks which Nicolas and Dima are going to further explain in a moment.</a:t>
            </a:r>
          </a:p>
          <a:p>
            <a:pPr marL="158750" indent="0">
              <a:buNone/>
            </a:pPr>
            <a:endParaRPr lang="de-CH"/>
          </a:p>
          <a:p>
            <a:pPr marL="158750" indent="0">
              <a:buNone/>
            </a:pPr>
            <a:r>
              <a:rPr lang="de-CH"/>
              <a:t>But we also analyzed pre-existing solutions available </a:t>
            </a:r>
          </a:p>
          <a:p>
            <a:pPr lvl="1"/>
            <a:r>
              <a:rPr lang="de-CH"/>
              <a:t>to compare our CNN results. There are multiple solutions available, each with its strengths in different tasks, </a:t>
            </a:r>
          </a:p>
          <a:p>
            <a:pPr lvl="1"/>
            <a:r>
              <a:rPr lang="de-CH"/>
              <a:t>Of the tools available, we looked into these four that I will also explain in more detail. </a:t>
            </a:r>
          </a:p>
          <a:p>
            <a:pPr lvl="1"/>
            <a:endParaRPr lang="de-CH"/>
          </a:p>
          <a:p>
            <a:pPr lvl="1"/>
            <a:endParaRPr lang="de-CH"/>
          </a:p>
          <a:p>
            <a:pPr lvl="1"/>
            <a:endParaRPr lang="de-CH"/>
          </a:p>
          <a:p>
            <a:pPr marL="615950" lvl="1" indent="0">
              <a:buNone/>
            </a:pPr>
            <a:r>
              <a:rPr lang="de-CH"/>
              <a:t>Now, Nicolas will explain his approach.</a:t>
            </a:r>
          </a:p>
        </p:txBody>
      </p:sp>
    </p:spTree>
    <p:extLst>
      <p:ext uri="{BB962C8B-B14F-4D97-AF65-F5344CB8AC3E}">
        <p14:creationId xmlns:p14="http://schemas.microsoft.com/office/powerpoint/2010/main" val="353123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75584fc2f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75584fc2f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230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32200"/>
            <a:ext cx="5004900" cy="1902000"/>
          </a:xfrm>
          <a:prstGeom prst="rect">
            <a:avLst/>
          </a:prstGeom>
        </p:spPr>
        <p:txBody>
          <a:bodyPr spcFirstLastPara="1" wrap="square" lIns="91425" tIns="91425" rIns="91425" bIns="91425" anchor="t" anchorCtr="0">
            <a:noAutofit/>
          </a:bodyPr>
          <a:lstStyle>
            <a:lvl1pPr lvl="0" algn="l">
              <a:spcBef>
                <a:spcPts val="0"/>
              </a:spcBef>
              <a:spcAft>
                <a:spcPts val="0"/>
              </a:spcAft>
              <a:buSzPts val="4700"/>
              <a:buNone/>
              <a:defRPr sz="36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713225" y="3315975"/>
            <a:ext cx="5004900" cy="42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11" name="Google Shape;11;p2"/>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375" y="539500"/>
            <a:ext cx="9199350" cy="4604000"/>
            <a:chOff x="-55375" y="539500"/>
            <a:chExt cx="9199350" cy="4604000"/>
          </a:xfrm>
        </p:grpSpPr>
        <p:cxnSp>
          <p:nvCxnSpPr>
            <p:cNvPr id="13" name="Google Shape;13;p2"/>
            <p:cNvCxnSpPr/>
            <p:nvPr/>
          </p:nvCxnSpPr>
          <p:spPr>
            <a:xfrm>
              <a:off x="-55375" y="460857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4751675" y="539500"/>
              <a:ext cx="43923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1">
  <p:cSld name="CUSTOM_2_1_2">
    <p:spTree>
      <p:nvGrpSpPr>
        <p:cNvPr id="1" name="Shape 114"/>
        <p:cNvGrpSpPr/>
        <p:nvPr/>
      </p:nvGrpSpPr>
      <p:grpSpPr>
        <a:xfrm>
          <a:off x="0" y="0"/>
          <a:ext cx="0" cy="0"/>
          <a:chOff x="0" y="0"/>
          <a:chExt cx="0" cy="0"/>
        </a:xfrm>
      </p:grpSpPr>
      <p:sp>
        <p:nvSpPr>
          <p:cNvPr id="115" name="Google Shape;115;p17"/>
          <p:cNvSpPr txBox="1">
            <a:spLocks noGrp="1"/>
          </p:cNvSpPr>
          <p:nvPr>
            <p:ph type="subTitle" idx="1"/>
          </p:nvPr>
        </p:nvSpPr>
        <p:spPr>
          <a:xfrm>
            <a:off x="2370900" y="127812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7"/>
          <p:cNvSpPr txBox="1">
            <a:spLocks noGrp="1"/>
          </p:cNvSpPr>
          <p:nvPr>
            <p:ph type="title" hasCustomPrompt="1"/>
          </p:nvPr>
        </p:nvSpPr>
        <p:spPr>
          <a:xfrm>
            <a:off x="2370900" y="57282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7" name="Google Shape;117;p17"/>
          <p:cNvSpPr txBox="1">
            <a:spLocks noGrp="1"/>
          </p:cNvSpPr>
          <p:nvPr>
            <p:ph type="subTitle" idx="2"/>
          </p:nvPr>
        </p:nvSpPr>
        <p:spPr>
          <a:xfrm>
            <a:off x="2370900" y="408787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7"/>
          <p:cNvSpPr txBox="1">
            <a:spLocks noGrp="1"/>
          </p:cNvSpPr>
          <p:nvPr>
            <p:ph type="title" idx="3" hasCustomPrompt="1"/>
          </p:nvPr>
        </p:nvSpPr>
        <p:spPr>
          <a:xfrm>
            <a:off x="2370900" y="338257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9" name="Google Shape;119;p17"/>
          <p:cNvSpPr txBox="1">
            <a:spLocks noGrp="1"/>
          </p:cNvSpPr>
          <p:nvPr>
            <p:ph type="subTitle" idx="4"/>
          </p:nvPr>
        </p:nvSpPr>
        <p:spPr>
          <a:xfrm>
            <a:off x="2370900" y="2683000"/>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7"/>
          <p:cNvSpPr txBox="1">
            <a:spLocks noGrp="1"/>
          </p:cNvSpPr>
          <p:nvPr>
            <p:ph type="title" idx="5" hasCustomPrompt="1"/>
          </p:nvPr>
        </p:nvSpPr>
        <p:spPr>
          <a:xfrm>
            <a:off x="2370900" y="1977700"/>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121" name="Google Shape;121;p17"/>
          <p:cNvGrpSpPr/>
          <p:nvPr/>
        </p:nvGrpSpPr>
        <p:grpSpPr>
          <a:xfrm>
            <a:off x="711250" y="-125"/>
            <a:ext cx="7719525" cy="5143625"/>
            <a:chOff x="711250" y="-125"/>
            <a:chExt cx="7719525" cy="5143625"/>
          </a:xfrm>
        </p:grpSpPr>
        <p:cxnSp>
          <p:nvCxnSpPr>
            <p:cNvPr id="122" name="Google Shape;122;p17"/>
            <p:cNvCxnSpPr/>
            <p:nvPr/>
          </p:nvCxnSpPr>
          <p:spPr>
            <a:xfrm rot="10800000">
              <a:off x="711250" y="2191500"/>
              <a:ext cx="0" cy="295200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7"/>
            <p:cNvCxnSpPr/>
            <p:nvPr/>
          </p:nvCxnSpPr>
          <p:spPr>
            <a:xfrm rot="10800000">
              <a:off x="8430775" y="-125"/>
              <a:ext cx="0" cy="2191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26" name="Google Shape;126;p18"/>
          <p:cNvGrpSpPr/>
          <p:nvPr/>
        </p:nvGrpSpPr>
        <p:grpSpPr>
          <a:xfrm flipH="1">
            <a:off x="0" y="4876025"/>
            <a:ext cx="9144000" cy="267600"/>
            <a:chOff x="0" y="4876025"/>
            <a:chExt cx="9144000" cy="267600"/>
          </a:xfrm>
        </p:grpSpPr>
        <p:sp>
          <p:nvSpPr>
            <p:cNvPr id="127" name="Google Shape;127;p1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1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131" name="Google Shape;131;p19"/>
          <p:cNvCxnSpPr/>
          <p:nvPr/>
        </p:nvCxnSpPr>
        <p:spPr>
          <a:xfrm>
            <a:off x="0" y="262400"/>
            <a:ext cx="2286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75" name="Google Shape;175;p25"/>
          <p:cNvSpPr txBox="1">
            <a:spLocks noGrp="1"/>
          </p:cNvSpPr>
          <p:nvPr>
            <p:ph type="body" idx="1"/>
          </p:nvPr>
        </p:nvSpPr>
        <p:spPr>
          <a:xfrm>
            <a:off x="7132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6" name="Google Shape;176;p25"/>
          <p:cNvSpPr txBox="1">
            <a:spLocks noGrp="1"/>
          </p:cNvSpPr>
          <p:nvPr>
            <p:ph type="body" idx="2"/>
          </p:nvPr>
        </p:nvSpPr>
        <p:spPr>
          <a:xfrm>
            <a:off x="46513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7" name="Google Shape;177;p25"/>
          <p:cNvSpPr txBox="1">
            <a:spLocks noGrp="1"/>
          </p:cNvSpPr>
          <p:nvPr>
            <p:ph type="subTitle" idx="3"/>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8" name="Google Shape;178;p25"/>
          <p:cNvSpPr/>
          <p:nvPr/>
        </p:nvSpPr>
        <p:spPr>
          <a:xfrm flipH="1">
            <a:off x="71340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5"/>
          <p:cNvGrpSpPr/>
          <p:nvPr/>
        </p:nvGrpSpPr>
        <p:grpSpPr>
          <a:xfrm>
            <a:off x="283800" y="-4100"/>
            <a:ext cx="8576400" cy="5147625"/>
            <a:chOff x="283800" y="-4100"/>
            <a:chExt cx="8576400" cy="5147625"/>
          </a:xfrm>
        </p:grpSpPr>
        <p:cxnSp>
          <p:nvCxnSpPr>
            <p:cNvPr id="180" name="Google Shape;180;p25"/>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5"/>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92" name="Google Shape;192;p27"/>
          <p:cNvSpPr txBox="1">
            <a:spLocks noGrp="1"/>
          </p:cNvSpPr>
          <p:nvPr>
            <p:ph type="subTitle" idx="1"/>
          </p:nvPr>
        </p:nvSpPr>
        <p:spPr>
          <a:xfrm>
            <a:off x="713263"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7"/>
          <p:cNvSpPr txBox="1">
            <a:spLocks noGrp="1"/>
          </p:cNvSpPr>
          <p:nvPr>
            <p:ph type="subTitle" idx="2"/>
          </p:nvPr>
        </p:nvSpPr>
        <p:spPr>
          <a:xfrm>
            <a:off x="713263" y="2785375"/>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4" name="Google Shape;194;p27"/>
          <p:cNvSpPr txBox="1">
            <a:spLocks noGrp="1"/>
          </p:cNvSpPr>
          <p:nvPr>
            <p:ph type="subTitle" idx="3"/>
          </p:nvPr>
        </p:nvSpPr>
        <p:spPr>
          <a:xfrm>
            <a:off x="6030438"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7"/>
          <p:cNvSpPr txBox="1">
            <a:spLocks noGrp="1"/>
          </p:cNvSpPr>
          <p:nvPr>
            <p:ph type="subTitle" idx="4"/>
          </p:nvPr>
        </p:nvSpPr>
        <p:spPr>
          <a:xfrm>
            <a:off x="6030438"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6" name="Google Shape;196;p27"/>
          <p:cNvSpPr txBox="1">
            <a:spLocks noGrp="1"/>
          </p:cNvSpPr>
          <p:nvPr>
            <p:ph type="subTitle" idx="5"/>
          </p:nvPr>
        </p:nvSpPr>
        <p:spPr>
          <a:xfrm>
            <a:off x="3371850"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7" name="Google Shape;197;p27"/>
          <p:cNvSpPr txBox="1">
            <a:spLocks noGrp="1"/>
          </p:cNvSpPr>
          <p:nvPr>
            <p:ph type="subTitle" idx="6"/>
          </p:nvPr>
        </p:nvSpPr>
        <p:spPr>
          <a:xfrm>
            <a:off x="3371850"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12" name="Google Shape;212;p29"/>
          <p:cNvSpPr txBox="1">
            <a:spLocks noGrp="1"/>
          </p:cNvSpPr>
          <p:nvPr>
            <p:ph type="subTitle" idx="1"/>
          </p:nvPr>
        </p:nvSpPr>
        <p:spPr>
          <a:xfrm>
            <a:off x="1877250"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3" name="Google Shape;213;p29"/>
          <p:cNvSpPr txBox="1">
            <a:spLocks noGrp="1"/>
          </p:cNvSpPr>
          <p:nvPr>
            <p:ph type="subTitle" idx="2"/>
          </p:nvPr>
        </p:nvSpPr>
        <p:spPr>
          <a:xfrm>
            <a:off x="1877250"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4" name="Google Shape;214;p29"/>
          <p:cNvSpPr txBox="1">
            <a:spLocks noGrp="1"/>
          </p:cNvSpPr>
          <p:nvPr>
            <p:ph type="subTitle" idx="3"/>
          </p:nvPr>
        </p:nvSpPr>
        <p:spPr>
          <a:xfrm>
            <a:off x="1877250"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5" name="Google Shape;215;p29"/>
          <p:cNvSpPr txBox="1">
            <a:spLocks noGrp="1"/>
          </p:cNvSpPr>
          <p:nvPr>
            <p:ph type="subTitle" idx="4"/>
          </p:nvPr>
        </p:nvSpPr>
        <p:spPr>
          <a:xfrm>
            <a:off x="1877250"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6" name="Google Shape;216;p29"/>
          <p:cNvSpPr txBox="1">
            <a:spLocks noGrp="1"/>
          </p:cNvSpPr>
          <p:nvPr>
            <p:ph type="subTitle" idx="5"/>
          </p:nvPr>
        </p:nvSpPr>
        <p:spPr>
          <a:xfrm>
            <a:off x="6112075"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7" name="Google Shape;217;p29"/>
          <p:cNvSpPr txBox="1">
            <a:spLocks noGrp="1"/>
          </p:cNvSpPr>
          <p:nvPr>
            <p:ph type="subTitle" idx="6"/>
          </p:nvPr>
        </p:nvSpPr>
        <p:spPr>
          <a:xfrm>
            <a:off x="6112075"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8" name="Google Shape;218;p29"/>
          <p:cNvSpPr txBox="1">
            <a:spLocks noGrp="1"/>
          </p:cNvSpPr>
          <p:nvPr>
            <p:ph type="subTitle" idx="7"/>
          </p:nvPr>
        </p:nvSpPr>
        <p:spPr>
          <a:xfrm>
            <a:off x="6112075"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9" name="Google Shape;219;p29"/>
          <p:cNvSpPr txBox="1">
            <a:spLocks noGrp="1"/>
          </p:cNvSpPr>
          <p:nvPr>
            <p:ph type="subTitle" idx="8"/>
          </p:nvPr>
        </p:nvSpPr>
        <p:spPr>
          <a:xfrm>
            <a:off x="6112075"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0" name="Google Shape;220;p29"/>
          <p:cNvSpPr/>
          <p:nvPr/>
        </p:nvSpPr>
        <p:spPr>
          <a:xfrm flipH="1">
            <a:off x="886020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29"/>
          <p:cNvCxnSpPr/>
          <p:nvPr/>
        </p:nvCxnSpPr>
        <p:spPr>
          <a:xfrm rot="10800000">
            <a:off x="9002100" y="-26"/>
            <a:ext cx="0" cy="3958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40" name="Google Shape;240;p31"/>
          <p:cNvSpPr txBox="1">
            <a:spLocks noGrp="1"/>
          </p:cNvSpPr>
          <p:nvPr>
            <p:ph type="subTitle" idx="1"/>
          </p:nvPr>
        </p:nvSpPr>
        <p:spPr>
          <a:xfrm>
            <a:off x="713244"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1" name="Google Shape;241;p31"/>
          <p:cNvSpPr txBox="1">
            <a:spLocks noGrp="1"/>
          </p:cNvSpPr>
          <p:nvPr>
            <p:ph type="subTitle" idx="2"/>
          </p:nvPr>
        </p:nvSpPr>
        <p:spPr>
          <a:xfrm>
            <a:off x="713244"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2" name="Google Shape;242;p31"/>
          <p:cNvSpPr txBox="1">
            <a:spLocks noGrp="1"/>
          </p:cNvSpPr>
          <p:nvPr>
            <p:ph type="subTitle" idx="3"/>
          </p:nvPr>
        </p:nvSpPr>
        <p:spPr>
          <a:xfrm>
            <a:off x="6030456"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3" name="Google Shape;243;p31"/>
          <p:cNvSpPr txBox="1">
            <a:spLocks noGrp="1"/>
          </p:cNvSpPr>
          <p:nvPr>
            <p:ph type="subTitle" idx="4"/>
          </p:nvPr>
        </p:nvSpPr>
        <p:spPr>
          <a:xfrm>
            <a:off x="6030456"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4" name="Google Shape;244;p31"/>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5" name="Google Shape;245;p31"/>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6" name="Google Shape;246;p31"/>
          <p:cNvSpPr txBox="1">
            <a:spLocks noGrp="1"/>
          </p:cNvSpPr>
          <p:nvPr>
            <p:ph type="subTitle" idx="7"/>
          </p:nvPr>
        </p:nvSpPr>
        <p:spPr>
          <a:xfrm>
            <a:off x="713244"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7" name="Google Shape;247;p31"/>
          <p:cNvSpPr txBox="1">
            <a:spLocks noGrp="1"/>
          </p:cNvSpPr>
          <p:nvPr>
            <p:ph type="subTitle" idx="8"/>
          </p:nvPr>
        </p:nvSpPr>
        <p:spPr>
          <a:xfrm>
            <a:off x="713244"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8" name="Google Shape;248;p31"/>
          <p:cNvSpPr txBox="1">
            <a:spLocks noGrp="1"/>
          </p:cNvSpPr>
          <p:nvPr>
            <p:ph type="subTitle" idx="9"/>
          </p:nvPr>
        </p:nvSpPr>
        <p:spPr>
          <a:xfrm>
            <a:off x="3371850"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9" name="Google Shape;249;p31"/>
          <p:cNvSpPr txBox="1">
            <a:spLocks noGrp="1"/>
          </p:cNvSpPr>
          <p:nvPr>
            <p:ph type="subTitle" idx="13"/>
          </p:nvPr>
        </p:nvSpPr>
        <p:spPr>
          <a:xfrm>
            <a:off x="3371850"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0" name="Google Shape;250;p31"/>
          <p:cNvSpPr txBox="1">
            <a:spLocks noGrp="1"/>
          </p:cNvSpPr>
          <p:nvPr>
            <p:ph type="subTitle" idx="14"/>
          </p:nvPr>
        </p:nvSpPr>
        <p:spPr>
          <a:xfrm>
            <a:off x="6030456"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1" name="Google Shape;251;p31"/>
          <p:cNvSpPr txBox="1">
            <a:spLocks noGrp="1"/>
          </p:cNvSpPr>
          <p:nvPr>
            <p:ph type="subTitle" idx="15"/>
          </p:nvPr>
        </p:nvSpPr>
        <p:spPr>
          <a:xfrm>
            <a:off x="6030456"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2" name="Google Shape;252;p31"/>
          <p:cNvSpPr/>
          <p:nvPr/>
        </p:nvSpPr>
        <p:spPr>
          <a:xfrm rot="10800000" flipH="1">
            <a:off x="25"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31"/>
          <p:cNvGrpSpPr/>
          <p:nvPr/>
        </p:nvGrpSpPr>
        <p:grpSpPr>
          <a:xfrm rot="10800000" flipH="1">
            <a:off x="141925" y="267450"/>
            <a:ext cx="9001950" cy="4876050"/>
            <a:chOff x="141900" y="-26"/>
            <a:chExt cx="9001950" cy="4876050"/>
          </a:xfrm>
        </p:grpSpPr>
        <p:cxnSp>
          <p:nvCxnSpPr>
            <p:cNvPr id="254" name="Google Shape;254;p31"/>
            <p:cNvCxnSpPr/>
            <p:nvPr/>
          </p:nvCxnSpPr>
          <p:spPr>
            <a:xfrm>
              <a:off x="7907850" y="4876024"/>
              <a:ext cx="12360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31"/>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4"/>
        <p:cNvGrpSpPr/>
        <p:nvPr/>
      </p:nvGrpSpPr>
      <p:grpSpPr>
        <a:xfrm>
          <a:off x="0" y="0"/>
          <a:ext cx="0" cy="0"/>
          <a:chOff x="0" y="0"/>
          <a:chExt cx="0" cy="0"/>
        </a:xfrm>
      </p:grpSpPr>
      <p:cxnSp>
        <p:nvCxnSpPr>
          <p:cNvPr id="265" name="Google Shape;265;p3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
        <p:nvSpPr>
          <p:cNvPr id="266" name="Google Shape;266;p3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3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3"/>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69"/>
        <p:cNvGrpSpPr/>
        <p:nvPr/>
      </p:nvGrpSpPr>
      <p:grpSpPr>
        <a:xfrm>
          <a:off x="0" y="0"/>
          <a:ext cx="0" cy="0"/>
          <a:chOff x="0" y="0"/>
          <a:chExt cx="0" cy="0"/>
        </a:xfrm>
      </p:grpSpPr>
      <p:sp>
        <p:nvSpPr>
          <p:cNvPr id="270" name="Google Shape;270;p34"/>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4"/>
          <p:cNvGrpSpPr/>
          <p:nvPr/>
        </p:nvGrpSpPr>
        <p:grpSpPr>
          <a:xfrm rot="10800000">
            <a:off x="0" y="363100"/>
            <a:ext cx="8860200" cy="4780400"/>
            <a:chOff x="283800" y="0"/>
            <a:chExt cx="8860200" cy="4780400"/>
          </a:xfrm>
        </p:grpSpPr>
        <p:cxnSp>
          <p:nvCxnSpPr>
            <p:cNvPr id="272" name="Google Shape;272;p34"/>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34"/>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512075" y="2036300"/>
            <a:ext cx="3205200" cy="14775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2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1512075" y="1012500"/>
            <a:ext cx="1076100" cy="8700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19" name="Google Shape;19;p3"/>
          <p:cNvSpPr txBox="1">
            <a:spLocks noGrp="1"/>
          </p:cNvSpPr>
          <p:nvPr>
            <p:ph type="subTitle" idx="1"/>
          </p:nvPr>
        </p:nvSpPr>
        <p:spPr>
          <a:xfrm>
            <a:off x="1512075" y="3573275"/>
            <a:ext cx="3205200" cy="697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20" name="Google Shape;20;p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9" name="Google Shape;39;p6"/>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6"/>
          <p:cNvGrpSpPr/>
          <p:nvPr/>
        </p:nvGrpSpPr>
        <p:grpSpPr>
          <a:xfrm>
            <a:off x="141900" y="-26"/>
            <a:ext cx="9002025" cy="4876051"/>
            <a:chOff x="141900" y="-26"/>
            <a:chExt cx="9002025" cy="4876051"/>
          </a:xfrm>
        </p:grpSpPr>
        <p:cxnSp>
          <p:nvCxnSpPr>
            <p:cNvPr id="41" name="Google Shape;41;p6"/>
            <p:cNvCxnSpPr/>
            <p:nvPr/>
          </p:nvCxnSpPr>
          <p:spPr>
            <a:xfrm>
              <a:off x="4576425" y="4876025"/>
              <a:ext cx="45675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143050" y="1461775"/>
            <a:ext cx="4857900" cy="8004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60" name="Google Shape;60;p9"/>
          <p:cNvSpPr txBox="1">
            <a:spLocks noGrp="1"/>
          </p:cNvSpPr>
          <p:nvPr>
            <p:ph type="subTitle" idx="1"/>
          </p:nvPr>
        </p:nvSpPr>
        <p:spPr>
          <a:xfrm>
            <a:off x="2143050" y="2360663"/>
            <a:ext cx="4857900" cy="1246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61" name="Google Shape;61;p9"/>
          <p:cNvSpPr/>
          <p:nvPr/>
        </p:nvSpPr>
        <p:spPr>
          <a:xfrm>
            <a:off x="75" y="4426700"/>
            <a:ext cx="91440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9"/>
          <p:cNvGrpSpPr/>
          <p:nvPr/>
        </p:nvGrpSpPr>
        <p:grpSpPr>
          <a:xfrm>
            <a:off x="712700" y="539500"/>
            <a:ext cx="8431300" cy="4604000"/>
            <a:chOff x="712700" y="539500"/>
            <a:chExt cx="8431300" cy="4604000"/>
          </a:xfrm>
        </p:grpSpPr>
        <p:cxnSp>
          <p:nvCxnSpPr>
            <p:cNvPr id="63" name="Google Shape;63;p9"/>
            <p:cNvCxnSpPr/>
            <p:nvPr/>
          </p:nvCxnSpPr>
          <p:spPr>
            <a:xfrm>
              <a:off x="4572000" y="539500"/>
              <a:ext cx="45720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9"/>
            <p:cNvCxnSpPr/>
            <p:nvPr/>
          </p:nvCxnSpPr>
          <p:spPr>
            <a:xfrm rot="10800000">
              <a:off x="712700" y="1685400"/>
              <a:ext cx="0" cy="34581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604400" y="1600075"/>
            <a:ext cx="5935200" cy="13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0"/>
              <a:buNone/>
              <a:defRPr sz="74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70" name="Google Shape;70;p11"/>
          <p:cNvSpPr txBox="1">
            <a:spLocks noGrp="1"/>
          </p:cNvSpPr>
          <p:nvPr>
            <p:ph type="subTitle" idx="1"/>
          </p:nvPr>
        </p:nvSpPr>
        <p:spPr>
          <a:xfrm>
            <a:off x="1604400" y="2923675"/>
            <a:ext cx="5935200" cy="42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sp>
        <p:nvSpPr>
          <p:cNvPr id="71" name="Google Shape;71;p11"/>
          <p:cNvSpPr/>
          <p:nvPr/>
        </p:nvSpPr>
        <p:spPr>
          <a:xfrm rot="10800000">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11"/>
          <p:cNvGrpSpPr/>
          <p:nvPr/>
        </p:nvGrpSpPr>
        <p:grpSpPr>
          <a:xfrm rot="10800000">
            <a:off x="-55325" y="0"/>
            <a:ext cx="9199325" cy="4604000"/>
            <a:chOff x="-55375" y="539500"/>
            <a:chExt cx="9199325" cy="4604000"/>
          </a:xfrm>
        </p:grpSpPr>
        <p:cxnSp>
          <p:nvCxnSpPr>
            <p:cNvPr id="73" name="Google Shape;73;p11"/>
            <p:cNvCxnSpPr/>
            <p:nvPr/>
          </p:nvCxnSpPr>
          <p:spPr>
            <a:xfrm>
              <a:off x="-55375" y="4608575"/>
              <a:ext cx="4563600" cy="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11"/>
            <p:cNvCxnSpPr/>
            <p:nvPr/>
          </p:nvCxnSpPr>
          <p:spPr>
            <a:xfrm>
              <a:off x="2576350" y="539500"/>
              <a:ext cx="65676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1"/>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79" name="Google Shape;79;p13"/>
          <p:cNvSpPr txBox="1">
            <a:spLocks noGrp="1"/>
          </p:cNvSpPr>
          <p:nvPr>
            <p:ph type="subTitle" idx="1"/>
          </p:nvPr>
        </p:nvSpPr>
        <p:spPr>
          <a:xfrm>
            <a:off x="193610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193610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1" name="Google Shape;81;p13"/>
          <p:cNvSpPr txBox="1">
            <a:spLocks noGrp="1"/>
          </p:cNvSpPr>
          <p:nvPr>
            <p:ph type="title" idx="3" hasCustomPrompt="1"/>
          </p:nvPr>
        </p:nvSpPr>
        <p:spPr>
          <a:xfrm>
            <a:off x="99360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2" name="Google Shape;82;p13"/>
          <p:cNvSpPr txBox="1">
            <a:spLocks noGrp="1"/>
          </p:cNvSpPr>
          <p:nvPr>
            <p:ph type="subTitle" idx="4"/>
          </p:nvPr>
        </p:nvSpPr>
        <p:spPr>
          <a:xfrm>
            <a:off x="193610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193610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4" name="Google Shape;84;p13"/>
          <p:cNvSpPr txBox="1">
            <a:spLocks noGrp="1"/>
          </p:cNvSpPr>
          <p:nvPr>
            <p:ph type="title" idx="6" hasCustomPrompt="1"/>
          </p:nvPr>
        </p:nvSpPr>
        <p:spPr>
          <a:xfrm>
            <a:off x="99360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5" name="Google Shape;85;p13"/>
          <p:cNvSpPr txBox="1">
            <a:spLocks noGrp="1"/>
          </p:cNvSpPr>
          <p:nvPr>
            <p:ph type="subTitle" idx="7"/>
          </p:nvPr>
        </p:nvSpPr>
        <p:spPr>
          <a:xfrm>
            <a:off x="596957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6" name="Google Shape;86;p13"/>
          <p:cNvSpPr txBox="1">
            <a:spLocks noGrp="1"/>
          </p:cNvSpPr>
          <p:nvPr>
            <p:ph type="subTitle" idx="8"/>
          </p:nvPr>
        </p:nvSpPr>
        <p:spPr>
          <a:xfrm>
            <a:off x="596957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7" name="Google Shape;87;p13"/>
          <p:cNvSpPr txBox="1">
            <a:spLocks noGrp="1"/>
          </p:cNvSpPr>
          <p:nvPr>
            <p:ph type="title" idx="9" hasCustomPrompt="1"/>
          </p:nvPr>
        </p:nvSpPr>
        <p:spPr>
          <a:xfrm>
            <a:off x="503378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8" name="Google Shape;88;p13"/>
          <p:cNvSpPr txBox="1">
            <a:spLocks noGrp="1"/>
          </p:cNvSpPr>
          <p:nvPr>
            <p:ph type="subTitle" idx="13"/>
          </p:nvPr>
        </p:nvSpPr>
        <p:spPr>
          <a:xfrm>
            <a:off x="596957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9" name="Google Shape;89;p13"/>
          <p:cNvSpPr txBox="1">
            <a:spLocks noGrp="1"/>
          </p:cNvSpPr>
          <p:nvPr>
            <p:ph type="subTitle" idx="14"/>
          </p:nvPr>
        </p:nvSpPr>
        <p:spPr>
          <a:xfrm>
            <a:off x="596957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90" name="Google Shape;90;p13"/>
          <p:cNvSpPr txBox="1">
            <a:spLocks noGrp="1"/>
          </p:cNvSpPr>
          <p:nvPr>
            <p:ph type="title" idx="15" hasCustomPrompt="1"/>
          </p:nvPr>
        </p:nvSpPr>
        <p:spPr>
          <a:xfrm>
            <a:off x="503378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cxnSp>
        <p:nvCxnSpPr>
          <p:cNvPr id="91" name="Google Shape;91;p1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83150" y="3920175"/>
            <a:ext cx="7577700" cy="554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subTitle" idx="1"/>
          </p:nvPr>
        </p:nvSpPr>
        <p:spPr>
          <a:xfrm>
            <a:off x="783150" y="1931831"/>
            <a:ext cx="7577700" cy="191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500"/>
              <a:buNone/>
              <a:defRPr sz="3100"/>
            </a:lvl1pPr>
            <a:lvl2pPr lvl="1" algn="ctr" rtl="0">
              <a:lnSpc>
                <a:spcPct val="115000"/>
              </a:lnSpc>
              <a:spcBef>
                <a:spcPts val="0"/>
              </a:spcBef>
              <a:spcAft>
                <a:spcPts val="0"/>
              </a:spcAft>
              <a:buSzPts val="3500"/>
              <a:buNone/>
              <a:defRPr sz="3500"/>
            </a:lvl2pPr>
            <a:lvl3pPr lvl="2" algn="ctr" rtl="0">
              <a:lnSpc>
                <a:spcPct val="115000"/>
              </a:lnSpc>
              <a:spcBef>
                <a:spcPts val="0"/>
              </a:spcBef>
              <a:spcAft>
                <a:spcPts val="0"/>
              </a:spcAft>
              <a:buSzPts val="3500"/>
              <a:buNone/>
              <a:defRPr sz="3500"/>
            </a:lvl3pPr>
            <a:lvl4pPr lvl="3" algn="ctr" rtl="0">
              <a:lnSpc>
                <a:spcPct val="115000"/>
              </a:lnSpc>
              <a:spcBef>
                <a:spcPts val="0"/>
              </a:spcBef>
              <a:spcAft>
                <a:spcPts val="0"/>
              </a:spcAft>
              <a:buSzPts val="3500"/>
              <a:buNone/>
              <a:defRPr sz="3500"/>
            </a:lvl4pPr>
            <a:lvl5pPr lvl="4" algn="ctr" rtl="0">
              <a:lnSpc>
                <a:spcPct val="115000"/>
              </a:lnSpc>
              <a:spcBef>
                <a:spcPts val="0"/>
              </a:spcBef>
              <a:spcAft>
                <a:spcPts val="0"/>
              </a:spcAft>
              <a:buSzPts val="3500"/>
              <a:buNone/>
              <a:defRPr sz="3500"/>
            </a:lvl5pPr>
            <a:lvl6pPr lvl="5" algn="ctr" rtl="0">
              <a:lnSpc>
                <a:spcPct val="115000"/>
              </a:lnSpc>
              <a:spcBef>
                <a:spcPts val="0"/>
              </a:spcBef>
              <a:spcAft>
                <a:spcPts val="0"/>
              </a:spcAft>
              <a:buSzPts val="3500"/>
              <a:buNone/>
              <a:defRPr sz="3500"/>
            </a:lvl6pPr>
            <a:lvl7pPr lvl="6" algn="ctr" rtl="0">
              <a:lnSpc>
                <a:spcPct val="115000"/>
              </a:lnSpc>
              <a:spcBef>
                <a:spcPts val="0"/>
              </a:spcBef>
              <a:spcAft>
                <a:spcPts val="0"/>
              </a:spcAft>
              <a:buSzPts val="3500"/>
              <a:buNone/>
              <a:defRPr sz="3500"/>
            </a:lvl7pPr>
            <a:lvl8pPr lvl="7" algn="ctr" rtl="0">
              <a:lnSpc>
                <a:spcPct val="115000"/>
              </a:lnSpc>
              <a:spcBef>
                <a:spcPts val="0"/>
              </a:spcBef>
              <a:spcAft>
                <a:spcPts val="0"/>
              </a:spcAft>
              <a:buSzPts val="3500"/>
              <a:buNone/>
              <a:defRPr sz="3500"/>
            </a:lvl8pPr>
            <a:lvl9pPr lvl="8" algn="ctr" rtl="0">
              <a:lnSpc>
                <a:spcPct val="115000"/>
              </a:lnSpc>
              <a:spcBef>
                <a:spcPts val="0"/>
              </a:spcBef>
              <a:spcAft>
                <a:spcPts val="0"/>
              </a:spcAft>
              <a:buSzPts val="3500"/>
              <a:buNone/>
              <a:defRPr sz="3500"/>
            </a:lvl9pPr>
          </a:lstStyle>
          <a:p>
            <a:endParaRPr/>
          </a:p>
        </p:txBody>
      </p:sp>
      <p:cxnSp>
        <p:nvCxnSpPr>
          <p:cNvPr id="95" name="Google Shape;95;p14"/>
          <p:cNvCxnSpPr/>
          <p:nvPr/>
        </p:nvCxnSpPr>
        <p:spPr>
          <a:xfrm rot="10800000">
            <a:off x="75" y="4876025"/>
            <a:ext cx="8257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flipH="1">
            <a:off x="4426725" y="2036300"/>
            <a:ext cx="3205200" cy="147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42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98" name="Google Shape;98;p15"/>
          <p:cNvSpPr txBox="1">
            <a:spLocks noGrp="1"/>
          </p:cNvSpPr>
          <p:nvPr>
            <p:ph type="title" idx="2" hasCustomPrompt="1"/>
          </p:nvPr>
        </p:nvSpPr>
        <p:spPr>
          <a:xfrm flipH="1">
            <a:off x="6555825" y="1012500"/>
            <a:ext cx="1076100" cy="8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99" name="Google Shape;99;p15"/>
          <p:cNvSpPr txBox="1">
            <a:spLocks noGrp="1"/>
          </p:cNvSpPr>
          <p:nvPr>
            <p:ph type="subTitle" idx="1"/>
          </p:nvPr>
        </p:nvSpPr>
        <p:spPr>
          <a:xfrm flipH="1">
            <a:off x="4426725" y="3573275"/>
            <a:ext cx="3205200" cy="6975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100" name="Google Shape;100;p15"/>
          <p:cNvSpPr/>
          <p:nvPr/>
        </p:nvSpPr>
        <p:spPr>
          <a:xfrm flipH="1">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p:nvPr/>
        </p:nvCxnSpPr>
        <p:spPr>
          <a:xfrm rot="10800000">
            <a:off x="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1pPr>
            <a:lvl2pPr lvl="1"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2pPr>
            <a:lvl3pPr lvl="2"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3pPr>
            <a:lvl4pPr lvl="3"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4pPr>
            <a:lvl5pPr lvl="4"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5pPr>
            <a:lvl6pPr lvl="5"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6pPr>
            <a:lvl7pPr lvl="6"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7pPr>
            <a:lvl8pPr lvl="7"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8pPr>
            <a:lvl9pPr lvl="8"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1600"/>
              </a:spcBef>
              <a:spcAft>
                <a:spcPts val="160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7" r:id="rId5"/>
    <p:sldLayoutId id="2147483658" r:id="rId6"/>
    <p:sldLayoutId id="2147483659" r:id="rId7"/>
    <p:sldLayoutId id="2147483660" r:id="rId8"/>
    <p:sldLayoutId id="2147483661" r:id="rId9"/>
    <p:sldLayoutId id="2147483663" r:id="rId10"/>
    <p:sldLayoutId id="2147483664" r:id="rId11"/>
    <p:sldLayoutId id="2147483665" r:id="rId12"/>
    <p:sldLayoutId id="2147483671" r:id="rId13"/>
    <p:sldLayoutId id="2147483673" r:id="rId14"/>
    <p:sldLayoutId id="2147483675" r:id="rId15"/>
    <p:sldLayoutId id="2147483677" r:id="rId16"/>
    <p:sldLayoutId id="2147483679" r:id="rId17"/>
    <p:sldLayoutId id="214748368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2.svg"/><Relationship Id="rId4" Type="http://schemas.microsoft.com/office/2007/relationships/hdphoto" Target="../media/hdphoto1.wdp"/><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microsoft.com/office/2007/relationships/hdphoto" Target="../media/hdphoto4.wdp"/><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53.png"/><Relationship Id="rId18" Type="http://schemas.openxmlformats.org/officeDocument/2006/relationships/customXml" Target="../ink/ink8.xml"/><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customXml" Target="../ink/ink5.xml"/><Relationship Id="rId17" Type="http://schemas.openxmlformats.org/officeDocument/2006/relationships/image" Target="../media/image55.png"/><Relationship Id="rId2" Type="http://schemas.openxmlformats.org/officeDocument/2006/relationships/image" Target="../media/image47.png"/><Relationship Id="rId16" Type="http://schemas.openxmlformats.org/officeDocument/2006/relationships/customXml" Target="../ink/ink7.xml"/><Relationship Id="rId1" Type="http://schemas.openxmlformats.org/officeDocument/2006/relationships/slideLayout" Target="../slideLayouts/slideLayout13.xml"/><Relationship Id="rId6" Type="http://schemas.openxmlformats.org/officeDocument/2006/relationships/customXml" Target="../ink/ink2.xml"/><Relationship Id="rId11" Type="http://schemas.openxmlformats.org/officeDocument/2006/relationships/image" Target="../media/image52.png"/><Relationship Id="rId5" Type="http://schemas.openxmlformats.org/officeDocument/2006/relationships/image" Target="../media/image49.png"/><Relationship Id="rId15" Type="http://schemas.openxmlformats.org/officeDocument/2006/relationships/image" Target="../media/image54.png"/><Relationship Id="rId10" Type="http://schemas.openxmlformats.org/officeDocument/2006/relationships/customXml" Target="../ink/ink4.xml"/><Relationship Id="rId19" Type="http://schemas.openxmlformats.org/officeDocument/2006/relationships/image" Target="../media/image56.png"/><Relationship Id="rId4" Type="http://schemas.openxmlformats.org/officeDocument/2006/relationships/customXml" Target="../ink/ink1.xml"/><Relationship Id="rId9" Type="http://schemas.openxmlformats.org/officeDocument/2006/relationships/image" Target="../media/image51.png"/><Relationship Id="rId14" Type="http://schemas.openxmlformats.org/officeDocument/2006/relationships/customXml" Target="../ink/ink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9" Type="http://schemas.openxmlformats.org/officeDocument/2006/relationships/image" Target="../media/image9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ctrTitle"/>
          </p:nvPr>
        </p:nvSpPr>
        <p:spPr>
          <a:xfrm>
            <a:off x="713224" y="1332200"/>
            <a:ext cx="7557939" cy="19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effectLst>
                  <a:glow rad="393700">
                    <a:schemeClr val="accent2">
                      <a:lumMod val="20000"/>
                      <a:lumOff val="80000"/>
                      <a:alpha val="58000"/>
                    </a:schemeClr>
                  </a:glow>
                </a:effectLst>
              </a:rPr>
              <a:t>          </a:t>
            </a:r>
            <a:r>
              <a:rPr lang="en" sz="4100">
                <a:solidFill>
                  <a:schemeClr val="accent2"/>
                </a:solidFill>
              </a:rPr>
              <a:t>ithmetic</a:t>
            </a:r>
            <a:r>
              <a:rPr lang="en" sz="4100"/>
              <a:t> </a:t>
            </a:r>
            <a:br>
              <a:rPr lang="en" sz="4100">
                <a:solidFill>
                  <a:schemeClr val="accent1"/>
                </a:solidFill>
              </a:rPr>
            </a:br>
            <a:r>
              <a:rPr lang="en" sz="3200">
                <a:solidFill>
                  <a:schemeClr val="tx1"/>
                </a:solidFill>
              </a:rPr>
              <a:t>O</a:t>
            </a:r>
            <a:r>
              <a:rPr lang="en" sz="3200">
                <a:solidFill>
                  <a:schemeClr val="accent1"/>
                </a:solidFill>
              </a:rPr>
              <a:t>ptical </a:t>
            </a:r>
            <a:r>
              <a:rPr lang="en" sz="3200">
                <a:solidFill>
                  <a:schemeClr val="tx1"/>
                </a:solidFill>
              </a:rPr>
              <a:t>C</a:t>
            </a:r>
            <a:r>
              <a:rPr lang="en" sz="3200">
                <a:solidFill>
                  <a:schemeClr val="accent1"/>
                </a:solidFill>
              </a:rPr>
              <a:t>haracter </a:t>
            </a:r>
            <a:r>
              <a:rPr lang="en" sz="3200">
                <a:solidFill>
                  <a:schemeClr val="tx1"/>
                </a:solidFill>
              </a:rPr>
              <a:t>R</a:t>
            </a:r>
            <a:r>
              <a:rPr lang="en" sz="3200">
                <a:solidFill>
                  <a:schemeClr val="accent1"/>
                </a:solidFill>
              </a:rPr>
              <a:t>ecognition Calculator and Translator</a:t>
            </a:r>
            <a:endParaRPr/>
          </a:p>
        </p:txBody>
      </p:sp>
      <p:pic>
        <p:nvPicPr>
          <p:cNvPr id="1026" name="Picture 2">
            <a:extLst>
              <a:ext uri="{FF2B5EF4-FFF2-40B4-BE49-F238E27FC236}">
                <a16:creationId xmlns:a16="http://schemas.microsoft.com/office/drawing/2014/main" id="{A473FCBD-23C3-7722-A996-CB4898459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085" y="63795"/>
            <a:ext cx="2124119" cy="327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CA499FA-27D8-6994-0CC5-32BC30FD8056}"/>
              </a:ext>
            </a:extLst>
          </p:cNvPr>
          <p:cNvSpPr/>
          <p:nvPr/>
        </p:nvSpPr>
        <p:spPr>
          <a:xfrm>
            <a:off x="490510" y="1351517"/>
            <a:ext cx="1892084" cy="769441"/>
          </a:xfrm>
          <a:prstGeom prst="rect">
            <a:avLst/>
          </a:prstGeom>
          <a:noFill/>
          <a:effectLst>
            <a:outerShdw blurRad="50800" dist="38100" dir="13500000" algn="br" rotWithShape="0">
              <a:srgbClr val="003399">
                <a:alpha val="40000"/>
              </a:srgbClr>
            </a:outerShdw>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cap="none" spc="0">
                <a:ln/>
                <a:solidFill>
                  <a:schemeClr val="accent1"/>
                </a:solidFill>
                <a:effectLst/>
                <a:latin typeface="Gill Sans MT" panose="020B0502020104020203" pitchFamily="34" charset="0"/>
              </a:rPr>
              <a:t>OCR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2" name="Grafik 1" descr="Ein Bild, das Text, Diagramm, Reihe, Screenshot enthält.&#10;&#10;Beschreibung automatisch generiert.">
            <a:extLst>
              <a:ext uri="{FF2B5EF4-FFF2-40B4-BE49-F238E27FC236}">
                <a16:creationId xmlns:a16="http://schemas.microsoft.com/office/drawing/2014/main" id="{11A87A0A-BC5C-CAA7-9C7F-B06A7C87DED7}"/>
              </a:ext>
            </a:extLst>
          </p:cNvPr>
          <p:cNvPicPr>
            <a:picLocks noChangeAspect="1"/>
          </p:cNvPicPr>
          <p:nvPr/>
        </p:nvPicPr>
        <p:blipFill>
          <a:blip r:embed="rId3"/>
          <a:stretch>
            <a:fillRect/>
          </a:stretch>
        </p:blipFill>
        <p:spPr>
          <a:xfrm>
            <a:off x="2703434" y="1115121"/>
            <a:ext cx="3737131" cy="3777477"/>
          </a:xfrm>
          <a:prstGeom prst="rect">
            <a:avLst/>
          </a:prstGeom>
        </p:spPr>
      </p:pic>
      <p:sp>
        <p:nvSpPr>
          <p:cNvPr id="4" name="Titel 3">
            <a:extLst>
              <a:ext uri="{FF2B5EF4-FFF2-40B4-BE49-F238E27FC236}">
                <a16:creationId xmlns:a16="http://schemas.microsoft.com/office/drawing/2014/main" id="{5C3EDAB8-90E3-E1E1-9806-B9A24B31EE28}"/>
              </a:ext>
            </a:extLst>
          </p:cNvPr>
          <p:cNvSpPr>
            <a:spLocks noGrp="1"/>
          </p:cNvSpPr>
          <p:nvPr>
            <p:ph type="title"/>
          </p:nvPr>
        </p:nvSpPr>
        <p:spPr/>
        <p:txBody>
          <a:bodyPr/>
          <a:lstStyle/>
          <a:p>
            <a:r>
              <a:rPr lang="de-DE"/>
              <a:t>CNN Quality</a:t>
            </a:r>
          </a:p>
        </p:txBody>
      </p:sp>
    </p:spTree>
    <p:extLst>
      <p:ext uri="{BB962C8B-B14F-4D97-AF65-F5344CB8AC3E}">
        <p14:creationId xmlns:p14="http://schemas.microsoft.com/office/powerpoint/2010/main" val="233554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2" name="Grafik 1" descr="Ein Bild, das Text, Screenshot, Diagramm, Quadrat enthält.&#10;&#10;Beschreibung automatisch generiert.">
            <a:extLst>
              <a:ext uri="{FF2B5EF4-FFF2-40B4-BE49-F238E27FC236}">
                <a16:creationId xmlns:a16="http://schemas.microsoft.com/office/drawing/2014/main" id="{8F2E2C16-672C-57CF-4F16-921D033AD8A1}"/>
              </a:ext>
            </a:extLst>
          </p:cNvPr>
          <p:cNvPicPr>
            <a:picLocks noChangeAspect="1"/>
          </p:cNvPicPr>
          <p:nvPr/>
        </p:nvPicPr>
        <p:blipFill>
          <a:blip r:embed="rId3"/>
          <a:stretch>
            <a:fillRect/>
          </a:stretch>
        </p:blipFill>
        <p:spPr>
          <a:xfrm>
            <a:off x="2494285" y="1397000"/>
            <a:ext cx="3861745" cy="3357563"/>
          </a:xfrm>
          <a:prstGeom prst="rect">
            <a:avLst/>
          </a:prstGeom>
        </p:spPr>
      </p:pic>
      <p:sp>
        <p:nvSpPr>
          <p:cNvPr id="3" name="Titel 2">
            <a:extLst>
              <a:ext uri="{FF2B5EF4-FFF2-40B4-BE49-F238E27FC236}">
                <a16:creationId xmlns:a16="http://schemas.microsoft.com/office/drawing/2014/main" id="{2A664DDC-4A22-953B-4553-405F28156974}"/>
              </a:ext>
            </a:extLst>
          </p:cNvPr>
          <p:cNvSpPr>
            <a:spLocks noGrp="1"/>
          </p:cNvSpPr>
          <p:nvPr>
            <p:ph type="title"/>
          </p:nvPr>
        </p:nvSpPr>
        <p:spPr/>
        <p:txBody>
          <a:bodyPr/>
          <a:lstStyle/>
          <a:p>
            <a:r>
              <a:rPr lang="de-DE" err="1"/>
              <a:t>Confusion</a:t>
            </a:r>
            <a:r>
              <a:rPr lang="de-DE"/>
              <a:t> Matrix</a:t>
            </a:r>
          </a:p>
        </p:txBody>
      </p:sp>
    </p:spTree>
    <p:extLst>
      <p:ext uri="{BB962C8B-B14F-4D97-AF65-F5344CB8AC3E}">
        <p14:creationId xmlns:p14="http://schemas.microsoft.com/office/powerpoint/2010/main" val="265901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3" name="Grafik 2" descr="Ein Bild, das Text, Entwurf, Schrift, Zeichnung enthält.&#10;&#10;Beschreibung automatisch generiert.">
            <a:extLst>
              <a:ext uri="{FF2B5EF4-FFF2-40B4-BE49-F238E27FC236}">
                <a16:creationId xmlns:a16="http://schemas.microsoft.com/office/drawing/2014/main" id="{0E2B6275-BD0D-0578-C64F-3AA885F6178C}"/>
              </a:ext>
            </a:extLst>
          </p:cNvPr>
          <p:cNvPicPr>
            <a:picLocks noChangeAspect="1"/>
          </p:cNvPicPr>
          <p:nvPr/>
        </p:nvPicPr>
        <p:blipFill>
          <a:blip r:embed="rId3"/>
          <a:stretch>
            <a:fillRect/>
          </a:stretch>
        </p:blipFill>
        <p:spPr>
          <a:xfrm>
            <a:off x="1031875" y="1288898"/>
            <a:ext cx="7715249" cy="3502327"/>
          </a:xfrm>
          <a:prstGeom prst="rect">
            <a:avLst/>
          </a:prstGeom>
        </p:spPr>
      </p:pic>
      <p:sp>
        <p:nvSpPr>
          <p:cNvPr id="4" name="Titel 3">
            <a:extLst>
              <a:ext uri="{FF2B5EF4-FFF2-40B4-BE49-F238E27FC236}">
                <a16:creationId xmlns:a16="http://schemas.microsoft.com/office/drawing/2014/main" id="{0A539FE6-A901-B6F0-4391-E8CC5F9E47A2}"/>
              </a:ext>
            </a:extLst>
          </p:cNvPr>
          <p:cNvSpPr>
            <a:spLocks noGrp="1"/>
          </p:cNvSpPr>
          <p:nvPr>
            <p:ph type="title"/>
          </p:nvPr>
        </p:nvSpPr>
        <p:spPr/>
        <p:txBody>
          <a:bodyPr/>
          <a:lstStyle/>
          <a:p>
            <a:r>
              <a:rPr lang="de-DE" err="1"/>
              <a:t>Missclassification</a:t>
            </a:r>
          </a:p>
        </p:txBody>
      </p:sp>
    </p:spTree>
    <p:extLst>
      <p:ext uri="{BB962C8B-B14F-4D97-AF65-F5344CB8AC3E}">
        <p14:creationId xmlns:p14="http://schemas.microsoft.com/office/powerpoint/2010/main" val="3356389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4" name="Grafik 3" descr="Ein Bild, das Design enthält.&#10;&#10;Beschreibung automatisch generiert.">
            <a:extLst>
              <a:ext uri="{FF2B5EF4-FFF2-40B4-BE49-F238E27FC236}">
                <a16:creationId xmlns:a16="http://schemas.microsoft.com/office/drawing/2014/main" id="{192DDFC6-1592-4B1C-9E99-C50770277252}"/>
              </a:ext>
            </a:extLst>
          </p:cNvPr>
          <p:cNvPicPr>
            <a:picLocks noChangeAspect="1"/>
          </p:cNvPicPr>
          <p:nvPr/>
        </p:nvPicPr>
        <p:blipFill>
          <a:blip r:embed="rId3"/>
          <a:stretch>
            <a:fillRect/>
          </a:stretch>
        </p:blipFill>
        <p:spPr>
          <a:xfrm>
            <a:off x="629204" y="2011879"/>
            <a:ext cx="3314700" cy="1579563"/>
          </a:xfrm>
          <a:prstGeom prst="rect">
            <a:avLst/>
          </a:prstGeom>
        </p:spPr>
      </p:pic>
      <p:pic>
        <p:nvPicPr>
          <p:cNvPr id="5" name="Grafik 4" descr="Ein Bild, das Text, Screenshot, Diagramm, Schrift enthält.&#10;&#10;Beschreibung automatisch generiert.">
            <a:extLst>
              <a:ext uri="{FF2B5EF4-FFF2-40B4-BE49-F238E27FC236}">
                <a16:creationId xmlns:a16="http://schemas.microsoft.com/office/drawing/2014/main" id="{FFDD1663-7FC0-81E4-D6D0-8FA1139F82EE}"/>
              </a:ext>
            </a:extLst>
          </p:cNvPr>
          <p:cNvPicPr>
            <a:picLocks noChangeAspect="1"/>
          </p:cNvPicPr>
          <p:nvPr/>
        </p:nvPicPr>
        <p:blipFill>
          <a:blip r:embed="rId4"/>
          <a:stretch>
            <a:fillRect/>
          </a:stretch>
        </p:blipFill>
        <p:spPr>
          <a:xfrm>
            <a:off x="4714873" y="2075168"/>
            <a:ext cx="3317877" cy="1802789"/>
          </a:xfrm>
          <a:prstGeom prst="rect">
            <a:avLst/>
          </a:prstGeom>
        </p:spPr>
      </p:pic>
      <p:sp>
        <p:nvSpPr>
          <p:cNvPr id="2" name="Titel 1">
            <a:extLst>
              <a:ext uri="{FF2B5EF4-FFF2-40B4-BE49-F238E27FC236}">
                <a16:creationId xmlns:a16="http://schemas.microsoft.com/office/drawing/2014/main" id="{AF6C3954-FE99-E7BD-4A5A-83E497F64043}"/>
              </a:ext>
            </a:extLst>
          </p:cNvPr>
          <p:cNvSpPr>
            <a:spLocks noGrp="1"/>
          </p:cNvSpPr>
          <p:nvPr>
            <p:ph type="title"/>
          </p:nvPr>
        </p:nvSpPr>
        <p:spPr/>
        <p:txBody>
          <a:bodyPr/>
          <a:lstStyle/>
          <a:p>
            <a:r>
              <a:rPr lang="de-DE" err="1"/>
              <a:t>Object</a:t>
            </a:r>
            <a:r>
              <a:rPr lang="de-DE"/>
              <a:t> </a:t>
            </a:r>
            <a:r>
              <a:rPr lang="de-DE" err="1"/>
              <a:t>detection</a:t>
            </a:r>
          </a:p>
        </p:txBody>
      </p:sp>
    </p:spTree>
    <p:extLst>
      <p:ext uri="{BB962C8B-B14F-4D97-AF65-F5344CB8AC3E}">
        <p14:creationId xmlns:p14="http://schemas.microsoft.com/office/powerpoint/2010/main" val="364594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2" name="Grafik 1" descr="Ein Bild, das Text, Symbol, Diagramm, Schrift enthält.&#10;&#10;Beschreibung automatisch generiert.">
            <a:extLst>
              <a:ext uri="{FF2B5EF4-FFF2-40B4-BE49-F238E27FC236}">
                <a16:creationId xmlns:a16="http://schemas.microsoft.com/office/drawing/2014/main" id="{5AF6D93D-97BF-71AA-4EB5-B47323367113}"/>
              </a:ext>
            </a:extLst>
          </p:cNvPr>
          <p:cNvPicPr>
            <a:picLocks noChangeAspect="1"/>
          </p:cNvPicPr>
          <p:nvPr/>
        </p:nvPicPr>
        <p:blipFill>
          <a:blip r:embed="rId3"/>
          <a:stretch>
            <a:fillRect/>
          </a:stretch>
        </p:blipFill>
        <p:spPr>
          <a:xfrm>
            <a:off x="1539875" y="1412255"/>
            <a:ext cx="6072188" cy="3088928"/>
          </a:xfrm>
          <a:prstGeom prst="rect">
            <a:avLst/>
          </a:prstGeom>
        </p:spPr>
      </p:pic>
      <p:sp>
        <p:nvSpPr>
          <p:cNvPr id="3" name="Titel 2">
            <a:extLst>
              <a:ext uri="{FF2B5EF4-FFF2-40B4-BE49-F238E27FC236}">
                <a16:creationId xmlns:a16="http://schemas.microsoft.com/office/drawing/2014/main" id="{79715B03-E3A4-A4F6-B7AB-5515E9BAA402}"/>
              </a:ext>
            </a:extLst>
          </p:cNvPr>
          <p:cNvSpPr>
            <a:spLocks noGrp="1"/>
          </p:cNvSpPr>
          <p:nvPr>
            <p:ph type="title"/>
          </p:nvPr>
        </p:nvSpPr>
        <p:spPr/>
        <p:txBody>
          <a:bodyPr/>
          <a:lstStyle/>
          <a:p>
            <a:r>
              <a:rPr lang="de-DE" err="1"/>
              <a:t>Object</a:t>
            </a:r>
            <a:r>
              <a:rPr lang="de-DE"/>
              <a:t> </a:t>
            </a:r>
            <a:r>
              <a:rPr lang="de-DE" err="1"/>
              <a:t>Detection</a:t>
            </a:r>
            <a:r>
              <a:rPr lang="de-DE"/>
              <a:t> Improvement</a:t>
            </a:r>
          </a:p>
        </p:txBody>
      </p:sp>
    </p:spTree>
    <p:extLst>
      <p:ext uri="{BB962C8B-B14F-4D97-AF65-F5344CB8AC3E}">
        <p14:creationId xmlns:p14="http://schemas.microsoft.com/office/powerpoint/2010/main" val="3290179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3" name="Titel 2">
            <a:extLst>
              <a:ext uri="{FF2B5EF4-FFF2-40B4-BE49-F238E27FC236}">
                <a16:creationId xmlns:a16="http://schemas.microsoft.com/office/drawing/2014/main" id="{79715B03-E3A4-A4F6-B7AB-5515E9BAA402}"/>
              </a:ext>
            </a:extLst>
          </p:cNvPr>
          <p:cNvSpPr>
            <a:spLocks noGrp="1"/>
          </p:cNvSpPr>
          <p:nvPr>
            <p:ph type="title"/>
          </p:nvPr>
        </p:nvSpPr>
        <p:spPr/>
        <p:txBody>
          <a:bodyPr/>
          <a:lstStyle/>
          <a:p>
            <a:r>
              <a:rPr lang="de-DE" err="1"/>
              <a:t>Detection</a:t>
            </a:r>
            <a:r>
              <a:rPr lang="de-DE"/>
              <a:t> Error</a:t>
            </a:r>
          </a:p>
        </p:txBody>
      </p:sp>
      <p:pic>
        <p:nvPicPr>
          <p:cNvPr id="4" name="Grafik 3" descr="Ein Bild, das Text, Diagramm, Screenshot, Reihe enthält.&#10;&#10;Beschreibung automatisch generiert.">
            <a:extLst>
              <a:ext uri="{FF2B5EF4-FFF2-40B4-BE49-F238E27FC236}">
                <a16:creationId xmlns:a16="http://schemas.microsoft.com/office/drawing/2014/main" id="{7004919C-E21E-9EB7-EE64-FD9DDEFA2AAE}"/>
              </a:ext>
            </a:extLst>
          </p:cNvPr>
          <p:cNvPicPr>
            <a:picLocks noChangeAspect="1"/>
          </p:cNvPicPr>
          <p:nvPr/>
        </p:nvPicPr>
        <p:blipFill>
          <a:blip r:embed="rId3"/>
          <a:stretch>
            <a:fillRect/>
          </a:stretch>
        </p:blipFill>
        <p:spPr>
          <a:xfrm>
            <a:off x="2092325" y="1520825"/>
            <a:ext cx="4967288" cy="3117850"/>
          </a:xfrm>
          <a:prstGeom prst="rect">
            <a:avLst/>
          </a:prstGeom>
        </p:spPr>
      </p:pic>
    </p:spTree>
    <p:extLst>
      <p:ext uri="{BB962C8B-B14F-4D97-AF65-F5344CB8AC3E}">
        <p14:creationId xmlns:p14="http://schemas.microsoft.com/office/powerpoint/2010/main" val="2352638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B6B26-782F-6F72-FB21-C107CE8281DE}"/>
              </a:ext>
            </a:extLst>
          </p:cNvPr>
          <p:cNvSpPr>
            <a:spLocks noGrp="1"/>
          </p:cNvSpPr>
          <p:nvPr>
            <p:ph type="title"/>
          </p:nvPr>
        </p:nvSpPr>
        <p:spPr/>
        <p:txBody>
          <a:bodyPr/>
          <a:lstStyle/>
          <a:p>
            <a:r>
              <a:rPr lang="de-DE" err="1"/>
              <a:t>Object</a:t>
            </a:r>
            <a:r>
              <a:rPr lang="de-DE"/>
              <a:t> </a:t>
            </a:r>
            <a:r>
              <a:rPr lang="de-DE" err="1"/>
              <a:t>Detection</a:t>
            </a:r>
            <a:r>
              <a:rPr lang="de-DE"/>
              <a:t> </a:t>
            </a:r>
            <a:r>
              <a:rPr lang="de-DE" err="1"/>
              <a:t>Improvment</a:t>
            </a:r>
          </a:p>
        </p:txBody>
      </p:sp>
      <p:sp>
        <p:nvSpPr>
          <p:cNvPr id="3" name="Untertitel 2">
            <a:extLst>
              <a:ext uri="{FF2B5EF4-FFF2-40B4-BE49-F238E27FC236}">
                <a16:creationId xmlns:a16="http://schemas.microsoft.com/office/drawing/2014/main" id="{B653E28C-9A0D-6B10-BC7F-E14784D826C3}"/>
              </a:ext>
            </a:extLst>
          </p:cNvPr>
          <p:cNvSpPr>
            <a:spLocks noGrp="1"/>
          </p:cNvSpPr>
          <p:nvPr>
            <p:ph type="subTitle" idx="3"/>
          </p:nvPr>
        </p:nvSpPr>
        <p:spPr/>
        <p:txBody>
          <a:bodyPr/>
          <a:lstStyle/>
          <a:p>
            <a:endParaRPr lang="de-DE"/>
          </a:p>
        </p:txBody>
      </p:sp>
      <p:pic>
        <p:nvPicPr>
          <p:cNvPr id="14" name="Grafik 13" descr="Ein Bild, das Text, Diagramm, Screenshot, Plan enthält.&#10;&#10;Beschreibung automatisch generiert.">
            <a:extLst>
              <a:ext uri="{FF2B5EF4-FFF2-40B4-BE49-F238E27FC236}">
                <a16:creationId xmlns:a16="http://schemas.microsoft.com/office/drawing/2014/main" id="{E7B6BC70-8058-6883-7744-6475BA04BA37}"/>
              </a:ext>
            </a:extLst>
          </p:cNvPr>
          <p:cNvPicPr>
            <a:picLocks noChangeAspect="1"/>
          </p:cNvPicPr>
          <p:nvPr/>
        </p:nvPicPr>
        <p:blipFill>
          <a:blip r:embed="rId2"/>
          <a:stretch>
            <a:fillRect/>
          </a:stretch>
        </p:blipFill>
        <p:spPr>
          <a:xfrm>
            <a:off x="2047875" y="1935565"/>
            <a:ext cx="5492750" cy="2740807"/>
          </a:xfrm>
          <a:prstGeom prst="rect">
            <a:avLst/>
          </a:prstGeom>
        </p:spPr>
      </p:pic>
    </p:spTree>
    <p:extLst>
      <p:ext uri="{BB962C8B-B14F-4D97-AF65-F5344CB8AC3E}">
        <p14:creationId xmlns:p14="http://schemas.microsoft.com/office/powerpoint/2010/main" val="2809298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B6B26-782F-6F72-FB21-C107CE8281DE}"/>
              </a:ext>
            </a:extLst>
          </p:cNvPr>
          <p:cNvSpPr>
            <a:spLocks noGrp="1"/>
          </p:cNvSpPr>
          <p:nvPr>
            <p:ph type="title"/>
          </p:nvPr>
        </p:nvSpPr>
        <p:spPr/>
        <p:txBody>
          <a:bodyPr/>
          <a:lstStyle/>
          <a:p>
            <a:r>
              <a:rPr lang="de-DE" err="1"/>
              <a:t>Object</a:t>
            </a:r>
            <a:r>
              <a:rPr lang="de-DE"/>
              <a:t> </a:t>
            </a:r>
            <a:r>
              <a:rPr lang="de-DE" err="1"/>
              <a:t>Detection</a:t>
            </a:r>
            <a:r>
              <a:rPr lang="de-DE"/>
              <a:t> </a:t>
            </a:r>
            <a:r>
              <a:rPr lang="de-DE" err="1"/>
              <a:t>Improvment</a:t>
            </a:r>
          </a:p>
        </p:txBody>
      </p:sp>
      <p:sp>
        <p:nvSpPr>
          <p:cNvPr id="4" name="Untertitel 3">
            <a:extLst>
              <a:ext uri="{FF2B5EF4-FFF2-40B4-BE49-F238E27FC236}">
                <a16:creationId xmlns:a16="http://schemas.microsoft.com/office/drawing/2014/main" id="{336C0E21-CF17-9791-568D-A7D082C1AB6A}"/>
              </a:ext>
            </a:extLst>
          </p:cNvPr>
          <p:cNvSpPr>
            <a:spLocks noGrp="1"/>
          </p:cNvSpPr>
          <p:nvPr>
            <p:ph type="body" idx="1"/>
          </p:nvPr>
        </p:nvSpPr>
        <p:spPr/>
        <p:txBody>
          <a:bodyPr/>
          <a:lstStyle/>
          <a:p>
            <a:r>
              <a:rPr lang="de-DE"/>
              <a:t>The </a:t>
            </a:r>
            <a:r>
              <a:rPr lang="de-DE" err="1"/>
              <a:t>Detection</a:t>
            </a:r>
            <a:r>
              <a:rPr lang="de-DE"/>
              <a:t> </a:t>
            </a:r>
            <a:r>
              <a:rPr lang="de-DE" err="1"/>
              <a:t>has</a:t>
            </a:r>
            <a:r>
              <a:rPr lang="de-DE"/>
              <a:t> </a:t>
            </a:r>
            <a:r>
              <a:rPr lang="de-DE" err="1"/>
              <a:t>to</a:t>
            </a:r>
            <a:r>
              <a:rPr lang="de-DE"/>
              <a:t> </a:t>
            </a:r>
            <a:r>
              <a:rPr lang="de-DE" err="1"/>
              <a:t>be</a:t>
            </a:r>
            <a:r>
              <a:rPr lang="de-DE"/>
              <a:t> </a:t>
            </a:r>
            <a:r>
              <a:rPr lang="de-DE" err="1"/>
              <a:t>improved</a:t>
            </a:r>
            <a:r>
              <a:rPr lang="de-DE"/>
              <a:t> </a:t>
            </a:r>
            <a:r>
              <a:rPr lang="de-DE" err="1"/>
              <a:t>step</a:t>
            </a:r>
            <a:r>
              <a:rPr lang="de-DE"/>
              <a:t> </a:t>
            </a:r>
            <a:r>
              <a:rPr lang="de-DE" err="1"/>
              <a:t>by</a:t>
            </a:r>
            <a:r>
              <a:rPr lang="de-DE"/>
              <a:t> </a:t>
            </a:r>
            <a:r>
              <a:rPr lang="de-DE" err="1"/>
              <a:t>step</a:t>
            </a:r>
          </a:p>
          <a:p>
            <a:pPr marL="146050" indent="0">
              <a:lnSpc>
                <a:spcPct val="114999"/>
              </a:lnSpc>
              <a:buNone/>
            </a:pPr>
            <a:endParaRPr lang="de-DE"/>
          </a:p>
        </p:txBody>
      </p:sp>
      <p:pic>
        <p:nvPicPr>
          <p:cNvPr id="6" name="Grafik 5" descr="Ein Bild, das Schrift, Grafiken, Logo, Grafikdesign enthält.&#10;&#10;Beschreibung automatisch generiert.">
            <a:extLst>
              <a:ext uri="{FF2B5EF4-FFF2-40B4-BE49-F238E27FC236}">
                <a16:creationId xmlns:a16="http://schemas.microsoft.com/office/drawing/2014/main" id="{BEAF0240-AB9D-7784-D98F-BF4157A76DCB}"/>
              </a:ext>
            </a:extLst>
          </p:cNvPr>
          <p:cNvPicPr>
            <a:picLocks noChangeAspect="1"/>
          </p:cNvPicPr>
          <p:nvPr/>
        </p:nvPicPr>
        <p:blipFill>
          <a:blip r:embed="rId2"/>
          <a:stretch>
            <a:fillRect/>
          </a:stretch>
        </p:blipFill>
        <p:spPr>
          <a:xfrm>
            <a:off x="4749800" y="1844675"/>
            <a:ext cx="2533650" cy="850900"/>
          </a:xfrm>
          <a:prstGeom prst="rect">
            <a:avLst/>
          </a:prstGeom>
        </p:spPr>
      </p:pic>
      <p:pic>
        <p:nvPicPr>
          <p:cNvPr id="7" name="Grafik 6" descr="Ein Bild, das Schrift, Grafiken, Logo, Grafikdesign enthält.&#10;&#10;Beschreibung automatisch generiert.">
            <a:extLst>
              <a:ext uri="{FF2B5EF4-FFF2-40B4-BE49-F238E27FC236}">
                <a16:creationId xmlns:a16="http://schemas.microsoft.com/office/drawing/2014/main" id="{AC26052A-A074-4C7C-CECF-D974C9430189}"/>
              </a:ext>
            </a:extLst>
          </p:cNvPr>
          <p:cNvPicPr>
            <a:picLocks noChangeAspect="1"/>
          </p:cNvPicPr>
          <p:nvPr/>
        </p:nvPicPr>
        <p:blipFill>
          <a:blip r:embed="rId3"/>
          <a:stretch>
            <a:fillRect/>
          </a:stretch>
        </p:blipFill>
        <p:spPr>
          <a:xfrm>
            <a:off x="4845050" y="1214438"/>
            <a:ext cx="2438400" cy="627063"/>
          </a:xfrm>
          <a:prstGeom prst="rect">
            <a:avLst/>
          </a:prstGeom>
        </p:spPr>
      </p:pic>
      <p:pic>
        <p:nvPicPr>
          <p:cNvPr id="8" name="Grafik 7" descr="Ein Bild, das Grafiken, Schrift, Logo, Grafikdesign enthält.&#10;&#10;Beschreibung automatisch generiert.">
            <a:extLst>
              <a:ext uri="{FF2B5EF4-FFF2-40B4-BE49-F238E27FC236}">
                <a16:creationId xmlns:a16="http://schemas.microsoft.com/office/drawing/2014/main" id="{06366BE0-AB66-B78B-99A6-284B5B3A0EE0}"/>
              </a:ext>
            </a:extLst>
          </p:cNvPr>
          <p:cNvPicPr>
            <a:picLocks noChangeAspect="1"/>
          </p:cNvPicPr>
          <p:nvPr/>
        </p:nvPicPr>
        <p:blipFill>
          <a:blip r:embed="rId4"/>
          <a:stretch>
            <a:fillRect/>
          </a:stretch>
        </p:blipFill>
        <p:spPr>
          <a:xfrm>
            <a:off x="4735512" y="2716314"/>
            <a:ext cx="2547938" cy="800100"/>
          </a:xfrm>
          <a:prstGeom prst="rect">
            <a:avLst/>
          </a:prstGeom>
        </p:spPr>
      </p:pic>
      <p:pic>
        <p:nvPicPr>
          <p:cNvPr id="9" name="Grafik 8" descr="Ein Bild, das Grafiken, Schrift, Logo, Grafikdesign enthält.&#10;&#10;Beschreibung automatisch generiert.">
            <a:extLst>
              <a:ext uri="{FF2B5EF4-FFF2-40B4-BE49-F238E27FC236}">
                <a16:creationId xmlns:a16="http://schemas.microsoft.com/office/drawing/2014/main" id="{7A099CA0-1D54-8680-0865-DCF8E2D44B83}"/>
              </a:ext>
            </a:extLst>
          </p:cNvPr>
          <p:cNvPicPr>
            <a:picLocks noChangeAspect="1"/>
          </p:cNvPicPr>
          <p:nvPr/>
        </p:nvPicPr>
        <p:blipFill>
          <a:blip r:embed="rId5"/>
          <a:stretch>
            <a:fillRect/>
          </a:stretch>
        </p:blipFill>
        <p:spPr>
          <a:xfrm>
            <a:off x="4749800" y="3537153"/>
            <a:ext cx="2546350" cy="647700"/>
          </a:xfrm>
          <a:prstGeom prst="rect">
            <a:avLst/>
          </a:prstGeom>
        </p:spPr>
      </p:pic>
    </p:spTree>
    <p:extLst>
      <p:ext uri="{BB962C8B-B14F-4D97-AF65-F5344CB8AC3E}">
        <p14:creationId xmlns:p14="http://schemas.microsoft.com/office/powerpoint/2010/main" val="4111090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grpSp>
        <p:nvGrpSpPr>
          <p:cNvPr id="544" name="Google Shape;544;p57"/>
          <p:cNvGrpSpPr/>
          <p:nvPr/>
        </p:nvGrpSpPr>
        <p:grpSpPr>
          <a:xfrm>
            <a:off x="6490606" y="0"/>
            <a:ext cx="2653393" cy="2571600"/>
            <a:chOff x="0" y="0"/>
            <a:chExt cx="9144000" cy="2571600"/>
          </a:xfrm>
        </p:grpSpPr>
        <p:sp>
          <p:nvSpPr>
            <p:cNvPr id="545" name="Google Shape;545;p57"/>
            <p:cNvSpPr/>
            <p:nvPr/>
          </p:nvSpPr>
          <p:spPr>
            <a:xfrm>
              <a:off x="0" y="840300"/>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 name="Google Shape;546;p57"/>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548" name="Google Shape;548;p57"/>
          <p:cNvSpPr txBox="1">
            <a:spLocks noGrp="1"/>
          </p:cNvSpPr>
          <p:nvPr>
            <p:ph type="subTitle" idx="1"/>
          </p:nvPr>
        </p:nvSpPr>
        <p:spPr>
          <a:xfrm>
            <a:off x="783150" y="2391600"/>
            <a:ext cx="7577700" cy="191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de-CH" sz="4200">
                <a:latin typeface="Golos Text" panose="020B0604020202020204" charset="0"/>
                <a:cs typeface="Golos Text" panose="020B0604020202020204" charset="0"/>
              </a:rPr>
              <a:t>Calculator - II</a:t>
            </a:r>
            <a:endParaRPr sz="4200">
              <a:latin typeface="Golos Text" panose="020B0604020202020204" charset="0"/>
              <a:cs typeface="Golos Text" panose="020B0604020202020204" charset="0"/>
            </a:endParaRPr>
          </a:p>
        </p:txBody>
      </p:sp>
      <p:sp>
        <p:nvSpPr>
          <p:cNvPr id="2" name="Google Shape;399;p50">
            <a:extLst>
              <a:ext uri="{FF2B5EF4-FFF2-40B4-BE49-F238E27FC236}">
                <a16:creationId xmlns:a16="http://schemas.microsoft.com/office/drawing/2014/main" id="{7856D7E5-A592-25F6-D312-ECE75A521EFD}"/>
              </a:ext>
            </a:extLst>
          </p:cNvPr>
          <p:cNvSpPr txBox="1">
            <a:spLocks/>
          </p:cNvSpPr>
          <p:nvPr/>
        </p:nvSpPr>
        <p:spPr>
          <a:xfrm flipH="1">
            <a:off x="6947711" y="840300"/>
            <a:ext cx="1076100" cy="87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4200"/>
              <a:t>03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6">
          <a:extLst>
            <a:ext uri="{FF2B5EF4-FFF2-40B4-BE49-F238E27FC236}">
              <a16:creationId xmlns:a16="http://schemas.microsoft.com/office/drawing/2014/main" id="{575A0568-9852-D5AF-10DC-DC60C760C273}"/>
            </a:ext>
          </a:extLst>
        </p:cNvPr>
        <p:cNvGrpSpPr/>
        <p:nvPr/>
      </p:nvGrpSpPr>
      <p:grpSpPr>
        <a:xfrm>
          <a:off x="0" y="0"/>
          <a:ext cx="0" cy="0"/>
          <a:chOff x="0" y="0"/>
          <a:chExt cx="0" cy="0"/>
        </a:xfrm>
      </p:grpSpPr>
      <p:sp>
        <p:nvSpPr>
          <p:cNvPr id="579" name="Google Shape;579;p61">
            <a:extLst>
              <a:ext uri="{FF2B5EF4-FFF2-40B4-BE49-F238E27FC236}">
                <a16:creationId xmlns:a16="http://schemas.microsoft.com/office/drawing/2014/main" id="{9947AF47-12A4-794B-7DE9-5ADE54E1FDF7}"/>
              </a:ext>
            </a:extLst>
          </p:cNvPr>
          <p:cNvSpPr/>
          <p:nvPr/>
        </p:nvSpPr>
        <p:spPr>
          <a:xfrm>
            <a:off x="0" y="160538"/>
            <a:ext cx="76215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9;p50">
            <a:extLst>
              <a:ext uri="{FF2B5EF4-FFF2-40B4-BE49-F238E27FC236}">
                <a16:creationId xmlns:a16="http://schemas.microsoft.com/office/drawing/2014/main" id="{FBD9FBD6-7BDF-71AA-FC69-0F4C831FC51A}"/>
              </a:ext>
            </a:extLst>
          </p:cNvPr>
          <p:cNvSpPr txBox="1">
            <a:spLocks/>
          </p:cNvSpPr>
          <p:nvPr/>
        </p:nvSpPr>
        <p:spPr>
          <a:xfrm flipH="1">
            <a:off x="4298535" y="81038"/>
            <a:ext cx="3388577" cy="87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4200"/>
              <a:t>Steps</a:t>
            </a:r>
          </a:p>
        </p:txBody>
      </p:sp>
      <p:sp>
        <p:nvSpPr>
          <p:cNvPr id="7" name="Google Shape;579;p61">
            <a:extLst>
              <a:ext uri="{FF2B5EF4-FFF2-40B4-BE49-F238E27FC236}">
                <a16:creationId xmlns:a16="http://schemas.microsoft.com/office/drawing/2014/main" id="{7B413115-713F-FE0F-E49D-264DD63F3315}"/>
              </a:ext>
            </a:extLst>
          </p:cNvPr>
          <p:cNvSpPr>
            <a:spLocks noGrp="1" noRot="1" noMove="1" noResize="1" noEditPoints="1" noAdjustHandles="1" noChangeArrowheads="1" noChangeShapeType="1"/>
          </p:cNvSpPr>
          <p:nvPr/>
        </p:nvSpPr>
        <p:spPr>
          <a:xfrm>
            <a:off x="761250" y="2581412"/>
            <a:ext cx="76215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descr="10,200+ Loading Icon Stock Illustrations, Royalty-Free ...">
            <a:extLst>
              <a:ext uri="{FF2B5EF4-FFF2-40B4-BE49-F238E27FC236}">
                <a16:creationId xmlns:a16="http://schemas.microsoft.com/office/drawing/2014/main" id="{8D77E63E-4EC6-39C4-E731-FE3707AF63E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9183" y1="25817" x2="49183" y2="25817"/>
                        <a14:foregroundMark x1="36601" y1="28105" x2="38562" y2="32516"/>
                        <a14:foregroundMark x1="28922" y1="37745" x2="31863" y2="41667"/>
                        <a14:foregroundMark x1="26471" y1="63399" x2="36275" y2="59967"/>
                        <a14:foregroundMark x1="41013" y1="66830" x2="41013" y2="66830"/>
                        <a14:foregroundMark x1="50163" y1="69608" x2="50163" y2="69608"/>
                        <a14:foregroundMark x1="60294" y1="67810" x2="60294" y2="67810"/>
                        <a14:foregroundMark x1="69935" y1="61928" x2="69935" y2="61928"/>
                        <a14:foregroundMark x1="72386" y1="50327" x2="72386" y2="50327"/>
                        <a14:foregroundMark x1="68954" y1="40196" x2="68954" y2="40196"/>
                        <a14:foregroundMark x1="61275" y1="32026" x2="61275" y2="32026"/>
                        <a14:foregroundMark x1="60294" y1="30556" x2="60294" y2="30556"/>
                        <a14:foregroundMark x1="59314" y1="35458" x2="62255" y2="29575"/>
                        <a14:foregroundMark x1="67484" y1="41176" x2="74837" y2="37745"/>
                        <a14:foregroundMark x1="57843" y1="37255" x2="62745" y2="27614"/>
                        <a14:foregroundMark x1="60784" y1="29575" x2="64216" y2="24837"/>
                        <a14:foregroundMark x1="27941" y1="50327" x2="27941" y2="50327"/>
                        <a14:backgroundMark x1="42974" y1="51307" x2="38562" y2="52778"/>
                        <a14:backgroundMark x1="37582" y1="53268" x2="37582" y2="51307"/>
                        <a14:backgroundMark x1="30392" y1="53268" x2="30392" y2="53268"/>
                        <a14:backgroundMark x1="30882" y1="53268" x2="30882" y2="53268"/>
                        <a14:backgroundMark x1="36601" y1="52288" x2="34314" y2="51797"/>
                        <a14:backgroundMark x1="35784" y1="54248" x2="28431" y2="53268"/>
                        <a14:backgroundMark x1="43464" y1="52778" x2="26471" y2="53758"/>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77624" y="2581412"/>
            <a:ext cx="691675" cy="69167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Gears outline">
            <a:extLst>
              <a:ext uri="{FF2B5EF4-FFF2-40B4-BE49-F238E27FC236}">
                <a16:creationId xmlns:a16="http://schemas.microsoft.com/office/drawing/2014/main" id="{99004AB0-56EC-62FA-A064-E6D375CFA3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91329">
            <a:off x="2616367" y="2812352"/>
            <a:ext cx="466862" cy="466862"/>
          </a:xfrm>
          <a:prstGeom prst="rect">
            <a:avLst/>
          </a:prstGeom>
        </p:spPr>
      </p:pic>
      <p:pic>
        <p:nvPicPr>
          <p:cNvPr id="32" name="Picture 31" descr="A group of black x marks&#10;&#10;Description automatically generated with medium confidence">
            <a:extLst>
              <a:ext uri="{FF2B5EF4-FFF2-40B4-BE49-F238E27FC236}">
                <a16:creationId xmlns:a16="http://schemas.microsoft.com/office/drawing/2014/main" id="{FDE139E3-61FB-5522-7202-36D4590B3EE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15385" y1="23585" x2="15385" y2="23585"/>
                        <a14:foregroundMark x1="18703" y1="43868" x2="18703" y2="43868"/>
                        <a14:foregroundMark x1="25038" y1="25472" x2="25038" y2="25472"/>
                        <a14:foregroundMark x1="28808" y1="19340" x2="28808" y2="19340"/>
                        <a14:foregroundMark x1="27602" y1="62736" x2="27602" y2="62736"/>
                        <a14:foregroundMark x1="30769" y1="59434" x2="30769" y2="59434"/>
                        <a14:foregroundMark x1="23379" y1="55189" x2="23379" y2="55189"/>
                        <a14:foregroundMark x1="24284" y1="58962" x2="24284" y2="58962"/>
                        <a14:foregroundMark x1="26998" y1="19340" x2="26998" y2="19340"/>
                        <a14:foregroundMark x1="41931" y1="33491" x2="41931" y2="33491"/>
                        <a14:foregroundMark x1="45400" y1="42453" x2="45400" y2="42453"/>
                        <a14:foregroundMark x1="62443" y1="41509" x2="62443" y2="41509"/>
                        <a14:foregroundMark x1="69532" y1="45283" x2="69532" y2="45283"/>
                        <a14:backgroundMark x1="69382" y1="48113" x2="69382" y2="48113"/>
                      </a14:backgroundRemoval>
                    </a14:imgEffect>
                  </a14:imgLayer>
                </a14:imgProps>
              </a:ext>
            </a:extLst>
          </a:blip>
          <a:srcRect l="9433" r="19702"/>
          <a:stretch/>
        </p:blipFill>
        <p:spPr>
          <a:xfrm>
            <a:off x="2369789" y="2657538"/>
            <a:ext cx="747011" cy="337071"/>
          </a:xfrm>
          <a:prstGeom prst="rect">
            <a:avLst/>
          </a:prstGeom>
          <a:ln w="6350" cap="sq">
            <a:solidFill>
              <a:srgbClr val="000000"/>
            </a:solidFill>
            <a:miter lim="800000"/>
          </a:ln>
          <a:effectLst>
            <a:outerShdw blurRad="57150" dist="50800" dir="2700000" algn="tl" rotWithShape="0">
              <a:srgbClr val="000000">
                <a:alpha val="40000"/>
              </a:srgbClr>
            </a:outerShdw>
          </a:effectLst>
        </p:spPr>
      </p:pic>
      <p:pic>
        <p:nvPicPr>
          <p:cNvPr id="33" name="Picture 32" descr="A group of black x marks&#10;&#10;Description automatically generated with medium confidence">
            <a:extLst>
              <a:ext uri="{FF2B5EF4-FFF2-40B4-BE49-F238E27FC236}">
                <a16:creationId xmlns:a16="http://schemas.microsoft.com/office/drawing/2014/main" id="{B50D89AC-0603-E565-F253-18590AF3772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15385" y1="23585" x2="15385" y2="23585"/>
                        <a14:foregroundMark x1="18703" y1="43868" x2="18703" y2="43868"/>
                        <a14:foregroundMark x1="25038" y1="25472" x2="25038" y2="25472"/>
                        <a14:foregroundMark x1="28808" y1="19340" x2="28808" y2="19340"/>
                        <a14:foregroundMark x1="27602" y1="62736" x2="27602" y2="62736"/>
                        <a14:foregroundMark x1="30769" y1="59434" x2="30769" y2="59434"/>
                        <a14:foregroundMark x1="23379" y1="55189" x2="23379" y2="55189"/>
                        <a14:foregroundMark x1="24284" y1="58962" x2="24284" y2="58962"/>
                        <a14:foregroundMark x1="26998" y1="19340" x2="26998" y2="19340"/>
                        <a14:foregroundMark x1="41931" y1="33491" x2="41931" y2="33491"/>
                        <a14:foregroundMark x1="45400" y1="42453" x2="45400" y2="42453"/>
                        <a14:foregroundMark x1="62443" y1="41509" x2="62443" y2="41509"/>
                        <a14:foregroundMark x1="69532" y1="45283" x2="69532" y2="45283"/>
                        <a14:backgroundMark x1="69382" y1="48113" x2="69382" y2="48113"/>
                      </a14:backgroundRemoval>
                    </a14:imgEffect>
                  </a14:imgLayer>
                </a14:imgProps>
              </a:ext>
            </a:extLst>
          </a:blip>
          <a:srcRect l="9433" r="19702"/>
          <a:stretch/>
        </p:blipFill>
        <p:spPr>
          <a:xfrm>
            <a:off x="4130297" y="2537853"/>
            <a:ext cx="535476" cy="241621"/>
          </a:xfrm>
          <a:prstGeom prst="rect">
            <a:avLst/>
          </a:prstGeom>
          <a:ln w="6350" cap="sq">
            <a:solidFill>
              <a:srgbClr val="000000"/>
            </a:solidFill>
            <a:miter lim="800000"/>
          </a:ln>
          <a:effectLst>
            <a:outerShdw blurRad="57150" dist="50800" dir="2700000" algn="tl" rotWithShape="0">
              <a:srgbClr val="000000">
                <a:alpha val="40000"/>
              </a:srgbClr>
            </a:outerShdw>
          </a:effectLst>
        </p:spPr>
      </p:pic>
      <p:pic>
        <p:nvPicPr>
          <p:cNvPr id="17" name="Graphic 16" descr="Filter with solid fill">
            <a:extLst>
              <a:ext uri="{FF2B5EF4-FFF2-40B4-BE49-F238E27FC236}">
                <a16:creationId xmlns:a16="http://schemas.microsoft.com/office/drawing/2014/main" id="{5FF16496-7579-625D-34F4-7A87D074FC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6251" y="2685433"/>
            <a:ext cx="743567" cy="517711"/>
          </a:xfrm>
          <a:prstGeom prst="rect">
            <a:avLst/>
          </a:prstGeom>
        </p:spPr>
      </p:pic>
      <p:sp>
        <p:nvSpPr>
          <p:cNvPr id="35" name="TextBox 34">
            <a:extLst>
              <a:ext uri="{FF2B5EF4-FFF2-40B4-BE49-F238E27FC236}">
                <a16:creationId xmlns:a16="http://schemas.microsoft.com/office/drawing/2014/main" id="{342697AE-3BF5-7CF8-14C7-27AE543DD1EF}"/>
              </a:ext>
            </a:extLst>
          </p:cNvPr>
          <p:cNvSpPr txBox="1"/>
          <p:nvPr/>
        </p:nvSpPr>
        <p:spPr>
          <a:xfrm>
            <a:off x="4130296" y="3076333"/>
            <a:ext cx="639521" cy="230832"/>
          </a:xfrm>
          <a:prstGeom prst="rect">
            <a:avLst/>
          </a:prstGeom>
          <a:noFill/>
        </p:spPr>
        <p:txBody>
          <a:bodyPr wrap="square" rtlCol="0">
            <a:spAutoFit/>
          </a:bodyPr>
          <a:lstStyle/>
          <a:p>
            <a:r>
              <a:rPr lang="en-US" sz="900">
                <a:latin typeface="Aptos" panose="020B0004020202020204" pitchFamily="34" charset="0"/>
              </a:rPr>
              <a:t>45 x 12</a:t>
            </a:r>
          </a:p>
        </p:txBody>
      </p:sp>
      <p:grpSp>
        <p:nvGrpSpPr>
          <p:cNvPr id="41" name="Group 40">
            <a:extLst>
              <a:ext uri="{FF2B5EF4-FFF2-40B4-BE49-F238E27FC236}">
                <a16:creationId xmlns:a16="http://schemas.microsoft.com/office/drawing/2014/main" id="{1E394438-85A9-7A41-1FA6-E4D1A33EC8B1}"/>
              </a:ext>
            </a:extLst>
          </p:cNvPr>
          <p:cNvGrpSpPr/>
          <p:nvPr/>
        </p:nvGrpSpPr>
        <p:grpSpPr>
          <a:xfrm>
            <a:off x="5625240" y="2702667"/>
            <a:ext cx="743567" cy="373666"/>
            <a:chOff x="4026251" y="3830741"/>
            <a:chExt cx="535476" cy="241621"/>
          </a:xfrm>
        </p:grpSpPr>
        <p:pic>
          <p:nvPicPr>
            <p:cNvPr id="34" name="Picture 33" descr="A group of black x marks&#10;&#10;Description automatically generated with medium confidence">
              <a:extLst>
                <a:ext uri="{FF2B5EF4-FFF2-40B4-BE49-F238E27FC236}">
                  <a16:creationId xmlns:a16="http://schemas.microsoft.com/office/drawing/2014/main" id="{7ED26022-61EA-5632-78F5-9242BB7EC09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15385" y1="23585" x2="15385" y2="23585"/>
                          <a14:foregroundMark x1="18703" y1="43868" x2="18703" y2="43868"/>
                          <a14:foregroundMark x1="25038" y1="25472" x2="25038" y2="25472"/>
                          <a14:foregroundMark x1="28808" y1="19340" x2="28808" y2="19340"/>
                          <a14:foregroundMark x1="27602" y1="62736" x2="27602" y2="62736"/>
                          <a14:foregroundMark x1="30769" y1="59434" x2="30769" y2="59434"/>
                          <a14:foregroundMark x1="23379" y1="55189" x2="23379" y2="55189"/>
                          <a14:foregroundMark x1="24284" y1="58962" x2="24284" y2="58962"/>
                          <a14:foregroundMark x1="26998" y1="19340" x2="26998" y2="19340"/>
                          <a14:foregroundMark x1="41931" y1="33491" x2="41931" y2="33491"/>
                          <a14:foregroundMark x1="45400" y1="42453" x2="45400" y2="42453"/>
                          <a14:foregroundMark x1="62443" y1="41509" x2="62443" y2="41509"/>
                          <a14:foregroundMark x1="69532" y1="45283" x2="69532" y2="45283"/>
                          <a14:backgroundMark x1="69382" y1="48113" x2="69382" y2="48113"/>
                        </a14:backgroundRemoval>
                      </a14:imgEffect>
                    </a14:imgLayer>
                  </a14:imgProps>
                </a:ext>
              </a:extLst>
            </a:blip>
            <a:srcRect l="9433" r="19702"/>
            <a:stretch/>
          </p:blipFill>
          <p:spPr>
            <a:xfrm>
              <a:off x="4026251" y="3830741"/>
              <a:ext cx="535476" cy="241621"/>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36" name="Rectangle 35">
              <a:extLst>
                <a:ext uri="{FF2B5EF4-FFF2-40B4-BE49-F238E27FC236}">
                  <a16:creationId xmlns:a16="http://schemas.microsoft.com/office/drawing/2014/main" id="{DE753BBF-CB43-0F0A-3BDC-2A30BF2AEF93}"/>
                </a:ext>
              </a:extLst>
            </p:cNvPr>
            <p:cNvSpPr/>
            <p:nvPr/>
          </p:nvSpPr>
          <p:spPr>
            <a:xfrm>
              <a:off x="4051177" y="3863592"/>
              <a:ext cx="56225" cy="119524"/>
            </a:xfrm>
            <a:prstGeom prst="rect">
              <a:avLst/>
            </a:prstGeom>
            <a:noFill/>
            <a:ln w="952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44D68CC-48D6-0652-DCC2-D6C94971971D}"/>
                </a:ext>
              </a:extLst>
            </p:cNvPr>
            <p:cNvSpPr/>
            <p:nvPr/>
          </p:nvSpPr>
          <p:spPr>
            <a:xfrm>
              <a:off x="4127337" y="3863592"/>
              <a:ext cx="77720" cy="119524"/>
            </a:xfrm>
            <a:prstGeom prst="rect">
              <a:avLst/>
            </a:prstGeom>
            <a:noFill/>
            <a:ln w="952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111E16-AC07-AA1C-1481-4B4EB34C6775}"/>
                </a:ext>
              </a:extLst>
            </p:cNvPr>
            <p:cNvSpPr/>
            <p:nvPr/>
          </p:nvSpPr>
          <p:spPr>
            <a:xfrm>
              <a:off x="4265877" y="3891789"/>
              <a:ext cx="54590" cy="70611"/>
            </a:xfrm>
            <a:prstGeom prst="rect">
              <a:avLst/>
            </a:prstGeom>
            <a:noFill/>
            <a:ln w="952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B3A044A-8968-7675-8AF2-30003ED47AD7}"/>
                </a:ext>
              </a:extLst>
            </p:cNvPr>
            <p:cNvSpPr/>
            <p:nvPr/>
          </p:nvSpPr>
          <p:spPr>
            <a:xfrm>
              <a:off x="4390716" y="3865457"/>
              <a:ext cx="56225" cy="119524"/>
            </a:xfrm>
            <a:prstGeom prst="rect">
              <a:avLst/>
            </a:prstGeom>
            <a:noFill/>
            <a:ln w="952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F9479B-6DBF-71BE-0BAA-B55961DBB961}"/>
                </a:ext>
              </a:extLst>
            </p:cNvPr>
            <p:cNvSpPr/>
            <p:nvPr/>
          </p:nvSpPr>
          <p:spPr>
            <a:xfrm>
              <a:off x="4460965" y="3865457"/>
              <a:ext cx="56225" cy="119524"/>
            </a:xfrm>
            <a:prstGeom prst="rect">
              <a:avLst/>
            </a:prstGeom>
            <a:noFill/>
            <a:ln w="952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537481C8-72A1-84D2-7C05-6064D5EFBD71}"/>
              </a:ext>
            </a:extLst>
          </p:cNvPr>
          <p:cNvSpPr/>
          <p:nvPr/>
        </p:nvSpPr>
        <p:spPr>
          <a:xfrm>
            <a:off x="7290617" y="2465584"/>
            <a:ext cx="58862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a:ln/>
                <a:solidFill>
                  <a:schemeClr val="tx2"/>
                </a:solidFill>
                <a:effectLst/>
              </a:rPr>
              <a:t>=</a:t>
            </a:r>
          </a:p>
        </p:txBody>
      </p:sp>
      <p:sp>
        <p:nvSpPr>
          <p:cNvPr id="43" name="TextBox 42">
            <a:extLst>
              <a:ext uri="{FF2B5EF4-FFF2-40B4-BE49-F238E27FC236}">
                <a16:creationId xmlns:a16="http://schemas.microsoft.com/office/drawing/2014/main" id="{640A4F9A-7635-F97A-6C1C-0ED972A8FCE6}"/>
              </a:ext>
            </a:extLst>
          </p:cNvPr>
          <p:cNvSpPr txBox="1"/>
          <p:nvPr/>
        </p:nvSpPr>
        <p:spPr>
          <a:xfrm>
            <a:off x="659541" y="3398192"/>
            <a:ext cx="1127840" cy="523220"/>
          </a:xfrm>
          <a:prstGeom prst="rect">
            <a:avLst/>
          </a:prstGeom>
          <a:noFill/>
        </p:spPr>
        <p:txBody>
          <a:bodyPr wrap="square" rtlCol="0">
            <a:spAutoFit/>
          </a:bodyPr>
          <a:lstStyle/>
          <a:p>
            <a:pPr algn="ctr"/>
            <a:r>
              <a:rPr lang="en-US"/>
              <a:t>Image Loading</a:t>
            </a:r>
          </a:p>
        </p:txBody>
      </p:sp>
      <p:sp>
        <p:nvSpPr>
          <p:cNvPr id="44" name="TextBox 43">
            <a:extLst>
              <a:ext uri="{FF2B5EF4-FFF2-40B4-BE49-F238E27FC236}">
                <a16:creationId xmlns:a16="http://schemas.microsoft.com/office/drawing/2014/main" id="{2E28B206-B53A-96FA-11C2-E5DFE0254218}"/>
              </a:ext>
            </a:extLst>
          </p:cNvPr>
          <p:cNvSpPr txBox="1"/>
          <p:nvPr/>
        </p:nvSpPr>
        <p:spPr>
          <a:xfrm>
            <a:off x="2100105" y="3398192"/>
            <a:ext cx="1336431" cy="523220"/>
          </a:xfrm>
          <a:prstGeom prst="rect">
            <a:avLst/>
          </a:prstGeom>
          <a:noFill/>
        </p:spPr>
        <p:txBody>
          <a:bodyPr wrap="square" rtlCol="0">
            <a:spAutoFit/>
          </a:bodyPr>
          <a:lstStyle/>
          <a:p>
            <a:pPr algn="ctr"/>
            <a:r>
              <a:rPr lang="en-US"/>
              <a:t>Image Preprocessing</a:t>
            </a:r>
          </a:p>
        </p:txBody>
      </p:sp>
      <p:sp>
        <p:nvSpPr>
          <p:cNvPr id="45" name="TextBox 44">
            <a:extLst>
              <a:ext uri="{FF2B5EF4-FFF2-40B4-BE49-F238E27FC236}">
                <a16:creationId xmlns:a16="http://schemas.microsoft.com/office/drawing/2014/main" id="{3E42D3F0-EA57-AC73-35DC-B3BB8E8FF23A}"/>
              </a:ext>
            </a:extLst>
          </p:cNvPr>
          <p:cNvSpPr txBox="1"/>
          <p:nvPr/>
        </p:nvSpPr>
        <p:spPr>
          <a:xfrm>
            <a:off x="3810750" y="3398192"/>
            <a:ext cx="1127840" cy="523220"/>
          </a:xfrm>
          <a:prstGeom prst="rect">
            <a:avLst/>
          </a:prstGeom>
          <a:noFill/>
        </p:spPr>
        <p:txBody>
          <a:bodyPr wrap="square" rtlCol="0">
            <a:spAutoFit/>
          </a:bodyPr>
          <a:lstStyle/>
          <a:p>
            <a:pPr algn="ctr"/>
            <a:r>
              <a:rPr lang="en-US"/>
              <a:t>Text Extraction</a:t>
            </a:r>
          </a:p>
        </p:txBody>
      </p:sp>
      <p:sp>
        <p:nvSpPr>
          <p:cNvPr id="46" name="TextBox 45">
            <a:extLst>
              <a:ext uri="{FF2B5EF4-FFF2-40B4-BE49-F238E27FC236}">
                <a16:creationId xmlns:a16="http://schemas.microsoft.com/office/drawing/2014/main" id="{442A43DF-0BF2-B120-037D-A5558D0F0B0A}"/>
              </a:ext>
            </a:extLst>
          </p:cNvPr>
          <p:cNvSpPr txBox="1"/>
          <p:nvPr/>
        </p:nvSpPr>
        <p:spPr>
          <a:xfrm>
            <a:off x="5469871" y="3398192"/>
            <a:ext cx="1127840" cy="523220"/>
          </a:xfrm>
          <a:prstGeom prst="rect">
            <a:avLst/>
          </a:prstGeom>
          <a:noFill/>
        </p:spPr>
        <p:txBody>
          <a:bodyPr wrap="square" rtlCol="0">
            <a:spAutoFit/>
          </a:bodyPr>
          <a:lstStyle/>
          <a:p>
            <a:pPr algn="ctr"/>
            <a:r>
              <a:rPr lang="en-US"/>
              <a:t>Contour Detection</a:t>
            </a:r>
          </a:p>
        </p:txBody>
      </p:sp>
      <p:sp>
        <p:nvSpPr>
          <p:cNvPr id="47" name="TextBox 46">
            <a:extLst>
              <a:ext uri="{FF2B5EF4-FFF2-40B4-BE49-F238E27FC236}">
                <a16:creationId xmlns:a16="http://schemas.microsoft.com/office/drawing/2014/main" id="{01D7581A-500D-6331-9B82-8C0FFC31D717}"/>
              </a:ext>
            </a:extLst>
          </p:cNvPr>
          <p:cNvSpPr txBox="1"/>
          <p:nvPr/>
        </p:nvSpPr>
        <p:spPr>
          <a:xfrm>
            <a:off x="7057580" y="3398192"/>
            <a:ext cx="1127840" cy="523220"/>
          </a:xfrm>
          <a:prstGeom prst="rect">
            <a:avLst/>
          </a:prstGeom>
          <a:noFill/>
        </p:spPr>
        <p:txBody>
          <a:bodyPr wrap="square" rtlCol="0">
            <a:spAutoFit/>
          </a:bodyPr>
          <a:lstStyle/>
          <a:p>
            <a:pPr algn="ctr"/>
            <a:r>
              <a:rPr lang="en-US"/>
              <a:t>Evaluate Expression</a:t>
            </a:r>
          </a:p>
        </p:txBody>
      </p:sp>
    </p:spTree>
    <p:extLst>
      <p:ext uri="{BB962C8B-B14F-4D97-AF65-F5344CB8AC3E}">
        <p14:creationId xmlns:p14="http://schemas.microsoft.com/office/powerpoint/2010/main" val="515378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p:nvPr/>
        </p:nvSpPr>
        <p:spPr>
          <a:xfrm>
            <a:off x="4733597" y="1451000"/>
            <a:ext cx="852900" cy="369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43"/>
          <p:cNvGrpSpPr/>
          <p:nvPr/>
        </p:nvGrpSpPr>
        <p:grpSpPr>
          <a:xfrm>
            <a:off x="-354416" y="1451000"/>
            <a:ext cx="4108200" cy="3692400"/>
            <a:chOff x="0" y="1451000"/>
            <a:chExt cx="4108200" cy="3692400"/>
          </a:xfrm>
        </p:grpSpPr>
        <p:sp>
          <p:nvSpPr>
            <p:cNvPr id="307" name="Google Shape;307;p43"/>
            <p:cNvSpPr/>
            <p:nvPr/>
          </p:nvSpPr>
          <p:spPr>
            <a:xfrm>
              <a:off x="1005300" y="1451000"/>
              <a:ext cx="852900" cy="369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43"/>
            <p:cNvCxnSpPr/>
            <p:nvPr/>
          </p:nvCxnSpPr>
          <p:spPr>
            <a:xfrm>
              <a:off x="0" y="4797575"/>
              <a:ext cx="4108200" cy="0"/>
            </a:xfrm>
            <a:prstGeom prst="straightConnector1">
              <a:avLst/>
            </a:prstGeom>
            <a:noFill/>
            <a:ln w="9525" cap="flat" cmpd="sng">
              <a:solidFill>
                <a:schemeClr val="dk1"/>
              </a:solidFill>
              <a:prstDash val="solid"/>
              <a:round/>
              <a:headEnd type="none" w="med" len="med"/>
              <a:tailEnd type="none" w="med" len="med"/>
            </a:ln>
          </p:spPr>
        </p:cxnSp>
      </p:grpSp>
      <p:sp>
        <p:nvSpPr>
          <p:cNvPr id="309" name="Google Shape;309;p43"/>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t>Table of contents</a:t>
            </a:r>
            <a:endParaRPr sz="3100"/>
          </a:p>
        </p:txBody>
      </p:sp>
      <p:sp>
        <p:nvSpPr>
          <p:cNvPr id="310" name="Google Shape;310;p43"/>
          <p:cNvSpPr txBox="1">
            <a:spLocks noGrp="1"/>
          </p:cNvSpPr>
          <p:nvPr>
            <p:ph type="subTitle" idx="1"/>
          </p:nvPr>
        </p:nvSpPr>
        <p:spPr>
          <a:xfrm>
            <a:off x="1539155" y="1725325"/>
            <a:ext cx="22887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Calculator and Translator</a:t>
            </a:r>
            <a:endParaRPr sz="1200"/>
          </a:p>
        </p:txBody>
      </p:sp>
      <p:sp>
        <p:nvSpPr>
          <p:cNvPr id="311" name="Google Shape;311;p43"/>
          <p:cNvSpPr txBox="1">
            <a:spLocks noGrp="1"/>
          </p:cNvSpPr>
          <p:nvPr>
            <p:ph type="subTitle" idx="2"/>
          </p:nvPr>
        </p:nvSpPr>
        <p:spPr>
          <a:xfrm>
            <a:off x="1517235" y="1496782"/>
            <a:ext cx="2720960" cy="3664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312" name="Google Shape;312;p43"/>
          <p:cNvSpPr txBox="1">
            <a:spLocks noGrp="1"/>
          </p:cNvSpPr>
          <p:nvPr>
            <p:ph type="title" idx="3"/>
          </p:nvPr>
        </p:nvSpPr>
        <p:spPr>
          <a:xfrm>
            <a:off x="639186" y="1107725"/>
            <a:ext cx="876300" cy="11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3" name="Google Shape;313;p43"/>
          <p:cNvSpPr txBox="1">
            <a:spLocks noGrp="1"/>
          </p:cNvSpPr>
          <p:nvPr>
            <p:ph type="subTitle" idx="4"/>
          </p:nvPr>
        </p:nvSpPr>
        <p:spPr>
          <a:xfrm>
            <a:off x="1539155" y="2978957"/>
            <a:ext cx="3123252"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Use of pre-trained models for handwritten character recognition.   Demo</a:t>
            </a:r>
            <a:endParaRPr sz="1200"/>
          </a:p>
        </p:txBody>
      </p:sp>
      <p:sp>
        <p:nvSpPr>
          <p:cNvPr id="314" name="Google Shape;314;p43"/>
          <p:cNvSpPr txBox="1">
            <a:spLocks noGrp="1"/>
          </p:cNvSpPr>
          <p:nvPr>
            <p:ph type="subTitle" idx="5"/>
          </p:nvPr>
        </p:nvSpPr>
        <p:spPr>
          <a:xfrm>
            <a:off x="1539155" y="2675861"/>
            <a:ext cx="2894649" cy="4444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Calculator - II</a:t>
            </a:r>
            <a:endParaRPr/>
          </a:p>
        </p:txBody>
      </p:sp>
      <p:sp>
        <p:nvSpPr>
          <p:cNvPr id="315" name="Google Shape;315;p43"/>
          <p:cNvSpPr txBox="1">
            <a:spLocks noGrp="1"/>
          </p:cNvSpPr>
          <p:nvPr>
            <p:ph type="title" idx="6"/>
          </p:nvPr>
        </p:nvSpPr>
        <p:spPr>
          <a:xfrm>
            <a:off x="634196" y="2320252"/>
            <a:ext cx="876300" cy="11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6" name="Google Shape;316;p43"/>
          <p:cNvSpPr txBox="1">
            <a:spLocks noGrp="1"/>
          </p:cNvSpPr>
          <p:nvPr>
            <p:ph type="subTitle" idx="7"/>
          </p:nvPr>
        </p:nvSpPr>
        <p:spPr>
          <a:xfrm>
            <a:off x="5657687" y="1711984"/>
            <a:ext cx="2983044"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CNN designed to recognize handwritten digits and arithmetic operators</a:t>
            </a:r>
            <a:endParaRPr sz="1200"/>
          </a:p>
        </p:txBody>
      </p:sp>
      <p:sp>
        <p:nvSpPr>
          <p:cNvPr id="317" name="Google Shape;317;p43"/>
          <p:cNvSpPr txBox="1">
            <a:spLocks noGrp="1"/>
          </p:cNvSpPr>
          <p:nvPr>
            <p:ph type="subTitle" idx="8"/>
          </p:nvPr>
        </p:nvSpPr>
        <p:spPr>
          <a:xfrm>
            <a:off x="5636419" y="1426828"/>
            <a:ext cx="3039751" cy="4579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Calculator - I</a:t>
            </a:r>
            <a:endParaRPr/>
          </a:p>
        </p:txBody>
      </p:sp>
      <p:sp>
        <p:nvSpPr>
          <p:cNvPr id="318" name="Google Shape;318;p43"/>
          <p:cNvSpPr txBox="1">
            <a:spLocks noGrp="1"/>
          </p:cNvSpPr>
          <p:nvPr>
            <p:ph type="title" idx="9"/>
          </p:nvPr>
        </p:nvSpPr>
        <p:spPr>
          <a:xfrm>
            <a:off x="4721897" y="1079373"/>
            <a:ext cx="876300" cy="11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9" name="Google Shape;319;p43"/>
          <p:cNvSpPr txBox="1">
            <a:spLocks noGrp="1"/>
          </p:cNvSpPr>
          <p:nvPr>
            <p:ph type="subTitle" idx="13"/>
          </p:nvPr>
        </p:nvSpPr>
        <p:spPr>
          <a:xfrm>
            <a:off x="5657686" y="2978957"/>
            <a:ext cx="3323587"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CNN designed to recognize handwritten characters and perform translation</a:t>
            </a:r>
          </a:p>
        </p:txBody>
      </p:sp>
      <p:sp>
        <p:nvSpPr>
          <p:cNvPr id="320" name="Google Shape;320;p43"/>
          <p:cNvSpPr txBox="1">
            <a:spLocks noGrp="1"/>
          </p:cNvSpPr>
          <p:nvPr>
            <p:ph type="subTitle" idx="14"/>
          </p:nvPr>
        </p:nvSpPr>
        <p:spPr>
          <a:xfrm>
            <a:off x="5657687" y="2679674"/>
            <a:ext cx="3252397" cy="4579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Letters &amp; Translation</a:t>
            </a:r>
            <a:endParaRPr/>
          </a:p>
        </p:txBody>
      </p:sp>
      <p:sp>
        <p:nvSpPr>
          <p:cNvPr id="321" name="Google Shape;321;p43"/>
          <p:cNvSpPr txBox="1">
            <a:spLocks noGrp="1"/>
          </p:cNvSpPr>
          <p:nvPr>
            <p:ph type="title" idx="15"/>
          </p:nvPr>
        </p:nvSpPr>
        <p:spPr>
          <a:xfrm>
            <a:off x="4710197" y="2288802"/>
            <a:ext cx="876300" cy="11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Google Shape;313;p43">
            <a:extLst>
              <a:ext uri="{FF2B5EF4-FFF2-40B4-BE49-F238E27FC236}">
                <a16:creationId xmlns:a16="http://schemas.microsoft.com/office/drawing/2014/main" id="{F61EE62C-11F2-55AD-C566-2F631FE20388}"/>
              </a:ext>
            </a:extLst>
          </p:cNvPr>
          <p:cNvSpPr txBox="1">
            <a:spLocks/>
          </p:cNvSpPr>
          <p:nvPr/>
        </p:nvSpPr>
        <p:spPr>
          <a:xfrm>
            <a:off x="1539155" y="4222484"/>
            <a:ext cx="3123252" cy="6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r>
              <a:rPr lang="en-GB" sz="1200"/>
              <a:t>Proposition of possible next iterations of this project</a:t>
            </a:r>
          </a:p>
        </p:txBody>
      </p:sp>
      <p:sp>
        <p:nvSpPr>
          <p:cNvPr id="3" name="Google Shape;314;p43">
            <a:extLst>
              <a:ext uri="{FF2B5EF4-FFF2-40B4-BE49-F238E27FC236}">
                <a16:creationId xmlns:a16="http://schemas.microsoft.com/office/drawing/2014/main" id="{466982DF-3FB1-1370-5E05-245F01C62D4F}"/>
              </a:ext>
            </a:extLst>
          </p:cNvPr>
          <p:cNvSpPr txBox="1">
            <a:spLocks/>
          </p:cNvSpPr>
          <p:nvPr/>
        </p:nvSpPr>
        <p:spPr>
          <a:xfrm>
            <a:off x="1539155" y="3919388"/>
            <a:ext cx="2894649" cy="4444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fr-FR"/>
              <a:t>Future Work</a:t>
            </a:r>
          </a:p>
        </p:txBody>
      </p:sp>
      <p:sp>
        <p:nvSpPr>
          <p:cNvPr id="4" name="Google Shape;315;p43">
            <a:extLst>
              <a:ext uri="{FF2B5EF4-FFF2-40B4-BE49-F238E27FC236}">
                <a16:creationId xmlns:a16="http://schemas.microsoft.com/office/drawing/2014/main" id="{538C73E2-27A5-54AA-57AA-5036B3662A49}"/>
              </a:ext>
            </a:extLst>
          </p:cNvPr>
          <p:cNvSpPr txBox="1">
            <a:spLocks/>
          </p:cNvSpPr>
          <p:nvPr/>
        </p:nvSpPr>
        <p:spPr>
          <a:xfrm>
            <a:off x="634196" y="3563779"/>
            <a:ext cx="876300" cy="115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Golos Text"/>
              <a:buNone/>
              <a:defRPr sz="34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9pPr>
          </a:lstStyle>
          <a:p>
            <a:r>
              <a:rPr lang="en"/>
              <a:t>05</a:t>
            </a:r>
          </a:p>
        </p:txBody>
      </p:sp>
      <p:sp>
        <p:nvSpPr>
          <p:cNvPr id="5" name="Google Shape;319;p43">
            <a:extLst>
              <a:ext uri="{FF2B5EF4-FFF2-40B4-BE49-F238E27FC236}">
                <a16:creationId xmlns:a16="http://schemas.microsoft.com/office/drawing/2014/main" id="{2694087D-BB81-99A2-5D62-62543EA447FD}"/>
              </a:ext>
            </a:extLst>
          </p:cNvPr>
          <p:cNvSpPr txBox="1">
            <a:spLocks/>
          </p:cNvSpPr>
          <p:nvPr/>
        </p:nvSpPr>
        <p:spPr>
          <a:xfrm>
            <a:off x="5657686" y="4186630"/>
            <a:ext cx="3323587" cy="6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endParaRPr lang="en-GB" sz="1200"/>
          </a:p>
        </p:txBody>
      </p:sp>
      <p:sp>
        <p:nvSpPr>
          <p:cNvPr id="6" name="Google Shape;320;p43">
            <a:extLst>
              <a:ext uri="{FF2B5EF4-FFF2-40B4-BE49-F238E27FC236}">
                <a16:creationId xmlns:a16="http://schemas.microsoft.com/office/drawing/2014/main" id="{ED155980-2CC0-49C8-741E-1C57CD82108A}"/>
              </a:ext>
            </a:extLst>
          </p:cNvPr>
          <p:cNvSpPr txBox="1">
            <a:spLocks/>
          </p:cNvSpPr>
          <p:nvPr/>
        </p:nvSpPr>
        <p:spPr>
          <a:xfrm>
            <a:off x="5657687" y="3923201"/>
            <a:ext cx="3252397" cy="4579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fr-FR"/>
              <a:t>Discussion</a:t>
            </a:r>
          </a:p>
        </p:txBody>
      </p:sp>
      <p:sp>
        <p:nvSpPr>
          <p:cNvPr id="7" name="Google Shape;321;p43">
            <a:extLst>
              <a:ext uri="{FF2B5EF4-FFF2-40B4-BE49-F238E27FC236}">
                <a16:creationId xmlns:a16="http://schemas.microsoft.com/office/drawing/2014/main" id="{EC1F0AF4-6E5E-FA14-D7EC-75A75E8ABED3}"/>
              </a:ext>
            </a:extLst>
          </p:cNvPr>
          <p:cNvSpPr txBox="1">
            <a:spLocks/>
          </p:cNvSpPr>
          <p:nvPr/>
        </p:nvSpPr>
        <p:spPr>
          <a:xfrm>
            <a:off x="4710197" y="3532329"/>
            <a:ext cx="876300" cy="115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Golos Text"/>
              <a:buNone/>
              <a:defRPr sz="34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9pPr>
          </a:lstStyle>
          <a:p>
            <a:r>
              <a:rPr lang="en"/>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2"/>
          <p:cNvSpPr/>
          <p:nvPr/>
        </p:nvSpPr>
        <p:spPr>
          <a:xfrm>
            <a:off x="4489011" y="1298166"/>
            <a:ext cx="852900" cy="308235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52"/>
          <p:cNvGrpSpPr/>
          <p:nvPr/>
        </p:nvGrpSpPr>
        <p:grpSpPr>
          <a:xfrm>
            <a:off x="-700006" y="1298166"/>
            <a:ext cx="3955200" cy="3082351"/>
            <a:chOff x="-50" y="1546000"/>
            <a:chExt cx="3955200" cy="3597600"/>
          </a:xfrm>
        </p:grpSpPr>
        <p:sp>
          <p:nvSpPr>
            <p:cNvPr id="452" name="Google Shape;452;p52"/>
            <p:cNvSpPr/>
            <p:nvPr/>
          </p:nvSpPr>
          <p:spPr>
            <a:xfrm>
              <a:off x="948150" y="1546000"/>
              <a:ext cx="852900" cy="359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52"/>
            <p:cNvCxnSpPr/>
            <p:nvPr/>
          </p:nvCxnSpPr>
          <p:spPr>
            <a:xfrm rot="10800000">
              <a:off x="-50" y="4876025"/>
              <a:ext cx="3955200" cy="0"/>
            </a:xfrm>
            <a:prstGeom prst="straightConnector1">
              <a:avLst/>
            </a:prstGeom>
            <a:noFill/>
            <a:ln w="9525" cap="flat" cmpd="sng">
              <a:solidFill>
                <a:schemeClr val="dk1"/>
              </a:solidFill>
              <a:prstDash val="solid"/>
              <a:round/>
              <a:headEnd type="none" w="med" len="med"/>
              <a:tailEnd type="none" w="med" len="med"/>
            </a:ln>
          </p:spPr>
        </p:cxnSp>
      </p:grpSp>
      <p:sp>
        <p:nvSpPr>
          <p:cNvPr id="455" name="Google Shape;455;p52"/>
          <p:cNvSpPr txBox="1">
            <a:spLocks noGrp="1"/>
          </p:cNvSpPr>
          <p:nvPr>
            <p:ph type="subTitle" idx="1"/>
          </p:nvPr>
        </p:nvSpPr>
        <p:spPr>
          <a:xfrm>
            <a:off x="1283586" y="1933211"/>
            <a:ext cx="2318700" cy="8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 :   19%</a:t>
            </a:r>
            <a:endParaRPr/>
          </a:p>
        </p:txBody>
      </p:sp>
      <p:sp>
        <p:nvSpPr>
          <p:cNvPr id="456" name="Google Shape;456;p52"/>
          <p:cNvSpPr txBox="1">
            <a:spLocks noGrp="1"/>
          </p:cNvSpPr>
          <p:nvPr>
            <p:ph type="subTitle" idx="2"/>
          </p:nvPr>
        </p:nvSpPr>
        <p:spPr>
          <a:xfrm>
            <a:off x="1283586" y="1468587"/>
            <a:ext cx="23187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PaddleOCR</a:t>
            </a:r>
            <a:endParaRPr/>
          </a:p>
        </p:txBody>
      </p:sp>
      <p:sp>
        <p:nvSpPr>
          <p:cNvPr id="457" name="Google Shape;457;p52"/>
          <p:cNvSpPr txBox="1">
            <a:spLocks noGrp="1"/>
          </p:cNvSpPr>
          <p:nvPr>
            <p:ph type="subTitle" idx="3"/>
          </p:nvPr>
        </p:nvSpPr>
        <p:spPr>
          <a:xfrm>
            <a:off x="1283586" y="3598810"/>
            <a:ext cx="2318700" cy="8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 12%</a:t>
            </a:r>
            <a:endParaRPr/>
          </a:p>
        </p:txBody>
      </p:sp>
      <p:sp>
        <p:nvSpPr>
          <p:cNvPr id="458" name="Google Shape;458;p52"/>
          <p:cNvSpPr txBox="1">
            <a:spLocks noGrp="1"/>
          </p:cNvSpPr>
          <p:nvPr>
            <p:ph type="subTitle" idx="4"/>
          </p:nvPr>
        </p:nvSpPr>
        <p:spPr>
          <a:xfrm>
            <a:off x="1283586" y="3124008"/>
            <a:ext cx="23187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EasyOCR</a:t>
            </a:r>
            <a:endParaRPr/>
          </a:p>
        </p:txBody>
      </p:sp>
      <p:sp>
        <p:nvSpPr>
          <p:cNvPr id="459" name="Google Shape;459;p52"/>
          <p:cNvSpPr txBox="1">
            <a:spLocks noGrp="1"/>
          </p:cNvSpPr>
          <p:nvPr>
            <p:ph type="subTitle" idx="5"/>
          </p:nvPr>
        </p:nvSpPr>
        <p:spPr>
          <a:xfrm>
            <a:off x="5547706" y="1933211"/>
            <a:ext cx="2318700" cy="8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 :  38%</a:t>
            </a:r>
            <a:endParaRPr/>
          </a:p>
        </p:txBody>
      </p:sp>
      <p:sp>
        <p:nvSpPr>
          <p:cNvPr id="460" name="Google Shape;460;p52"/>
          <p:cNvSpPr txBox="1">
            <a:spLocks noGrp="1"/>
          </p:cNvSpPr>
          <p:nvPr>
            <p:ph type="subTitle" idx="6"/>
          </p:nvPr>
        </p:nvSpPr>
        <p:spPr>
          <a:xfrm>
            <a:off x="5547706" y="1468587"/>
            <a:ext cx="23187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Tesseract</a:t>
            </a:r>
            <a:endParaRPr/>
          </a:p>
        </p:txBody>
      </p:sp>
      <p:sp>
        <p:nvSpPr>
          <p:cNvPr id="461" name="Google Shape;461;p52"/>
          <p:cNvSpPr txBox="1">
            <a:spLocks noGrp="1"/>
          </p:cNvSpPr>
          <p:nvPr>
            <p:ph type="subTitle" idx="7"/>
          </p:nvPr>
        </p:nvSpPr>
        <p:spPr>
          <a:xfrm>
            <a:off x="5547706" y="3598810"/>
            <a:ext cx="2318700" cy="8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CER *:  15%</a:t>
            </a:r>
            <a:endParaRPr/>
          </a:p>
        </p:txBody>
      </p:sp>
      <p:sp>
        <p:nvSpPr>
          <p:cNvPr id="462" name="Google Shape;462;p52"/>
          <p:cNvSpPr txBox="1">
            <a:spLocks noGrp="1"/>
          </p:cNvSpPr>
          <p:nvPr>
            <p:ph type="subTitle" idx="8"/>
          </p:nvPr>
        </p:nvSpPr>
        <p:spPr>
          <a:xfrm>
            <a:off x="5547706" y="3124008"/>
            <a:ext cx="23187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TrOCR</a:t>
            </a:r>
            <a:endParaRPr/>
          </a:p>
        </p:txBody>
      </p:sp>
      <p:pic>
        <p:nvPicPr>
          <p:cNvPr id="1026" name="Picture 2" descr="GitHub - PaddlePaddle/PaddleOCR: Awesome multilingual OCR toolkits based on  PaddlePaddle (practical ultra lightweight OCR system, support 80+ languages  recognition, provide data annotation and synthesis tools, support training  and deployment among ...">
            <a:extLst>
              <a:ext uri="{FF2B5EF4-FFF2-40B4-BE49-F238E27FC236}">
                <a16:creationId xmlns:a16="http://schemas.microsoft.com/office/drawing/2014/main" id="{17599FAA-8BF2-E96A-7C42-2F3869F3D91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24" b="89881" l="4167" r="93750">
                        <a14:foregroundMark x1="8333" y1="52976" x2="8333" y2="52976"/>
                        <a14:foregroundMark x1="8929" y1="51488" x2="8929" y2="51488"/>
                        <a14:foregroundMark x1="4464" y1="54762" x2="4464" y2="54762"/>
                        <a14:foregroundMark x1="37798" y1="54167" x2="37798" y2="54167"/>
                        <a14:foregroundMark x1="52976" y1="27083" x2="52976" y2="27083"/>
                        <a14:foregroundMark x1="66369" y1="41667" x2="66369" y2="41667"/>
                        <a14:foregroundMark x1="92560" y1="48810" x2="92560" y2="48810"/>
                        <a14:foregroundMark x1="93750" y1="25893" x2="93750" y2="25893"/>
                      </a14:backgroundRemoval>
                    </a14:imgEffect>
                  </a14:imgLayer>
                </a14:imgProps>
              </a:ext>
              <a:ext uri="{28A0092B-C50C-407E-A947-70E740481C1C}">
                <a14:useLocalDpi xmlns:a14="http://schemas.microsoft.com/office/drawing/2010/main" val="0"/>
              </a:ext>
            </a:extLst>
          </a:blip>
          <a:srcRect/>
          <a:stretch>
            <a:fillRect/>
          </a:stretch>
        </p:blipFill>
        <p:spPr bwMode="auto">
          <a:xfrm>
            <a:off x="403050" y="1496267"/>
            <a:ext cx="555171" cy="5551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and black text&#10;&#10;Description automatically generated">
            <a:extLst>
              <a:ext uri="{FF2B5EF4-FFF2-40B4-BE49-F238E27FC236}">
                <a16:creationId xmlns:a16="http://schemas.microsoft.com/office/drawing/2014/main" id="{ED97D139-7C92-8AC7-0E4A-762DBCD49056}"/>
              </a:ext>
            </a:extLst>
          </p:cNvPr>
          <p:cNvPicPr>
            <a:picLocks noChangeAspect="1"/>
          </p:cNvPicPr>
          <p:nvPr/>
        </p:nvPicPr>
        <p:blipFill>
          <a:blip r:embed="rId5"/>
          <a:stretch>
            <a:fillRect/>
          </a:stretch>
        </p:blipFill>
        <p:spPr>
          <a:xfrm>
            <a:off x="254186" y="3201999"/>
            <a:ext cx="784863" cy="669199"/>
          </a:xfrm>
          <a:prstGeom prst="rect">
            <a:avLst/>
          </a:prstGeom>
        </p:spPr>
      </p:pic>
      <p:pic>
        <p:nvPicPr>
          <p:cNvPr id="1030" name="Picture 6" descr="tesseract · GitHub Topics · GitHub">
            <a:extLst>
              <a:ext uri="{FF2B5EF4-FFF2-40B4-BE49-F238E27FC236}">
                <a16:creationId xmlns:a16="http://schemas.microsoft.com/office/drawing/2014/main" id="{27DFB46B-5CE2-8F2C-CF17-F3BA655FBB0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2969" b="78281" l="37500" r="61875">
                        <a14:foregroundMark x1="37500" y1="42656" x2="37500" y2="42656"/>
                        <a14:foregroundMark x1="50078" y1="22969" x2="50078" y2="22969"/>
                        <a14:foregroundMark x1="61875" y1="43438" x2="61875" y2="43438"/>
                        <a14:foregroundMark x1="50234" y1="78281" x2="50234" y2="78281"/>
                      </a14:backgroundRemoval>
                    </a14:imgEffect>
                  </a14:imgLayer>
                </a14:imgProps>
              </a:ext>
              <a:ext uri="{28A0092B-C50C-407E-A947-70E740481C1C}">
                <a14:useLocalDpi xmlns:a14="http://schemas.microsoft.com/office/drawing/2010/main" val="0"/>
              </a:ext>
            </a:extLst>
          </a:blip>
          <a:srcRect l="35108" t="19260" r="35371" b="19042"/>
          <a:stretch/>
        </p:blipFill>
        <p:spPr bwMode="auto">
          <a:xfrm>
            <a:off x="4579343" y="1496267"/>
            <a:ext cx="676551" cy="70698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462;p52">
            <a:extLst>
              <a:ext uri="{FF2B5EF4-FFF2-40B4-BE49-F238E27FC236}">
                <a16:creationId xmlns:a16="http://schemas.microsoft.com/office/drawing/2014/main" id="{B7D6D876-A7C7-75B2-A16A-E3FD1076DDAA}"/>
              </a:ext>
            </a:extLst>
          </p:cNvPr>
          <p:cNvSpPr txBox="1">
            <a:spLocks/>
          </p:cNvSpPr>
          <p:nvPr/>
        </p:nvSpPr>
        <p:spPr>
          <a:xfrm>
            <a:off x="4489011" y="3077664"/>
            <a:ext cx="23187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fr-FR" sz="1600">
                <a:solidFill>
                  <a:srgbClr val="003399"/>
                </a:solidFill>
                <a:latin typeface="Gill Sans Nova" panose="020B0602020104020203" pitchFamily="34" charset="0"/>
              </a:rPr>
              <a:t>TrOCR</a:t>
            </a:r>
            <a:endParaRPr lang="fr-FR">
              <a:solidFill>
                <a:srgbClr val="003399"/>
              </a:solidFill>
              <a:latin typeface="Gill Sans Nova" panose="020B0602020104020203" pitchFamily="34" charset="0"/>
            </a:endParaRPr>
          </a:p>
        </p:txBody>
      </p:sp>
      <p:sp>
        <p:nvSpPr>
          <p:cNvPr id="9" name="TextBox 8">
            <a:extLst>
              <a:ext uri="{FF2B5EF4-FFF2-40B4-BE49-F238E27FC236}">
                <a16:creationId xmlns:a16="http://schemas.microsoft.com/office/drawing/2014/main" id="{D0F0031F-7B70-FAEE-467D-A3130F23D635}"/>
              </a:ext>
            </a:extLst>
          </p:cNvPr>
          <p:cNvSpPr txBox="1"/>
          <p:nvPr/>
        </p:nvSpPr>
        <p:spPr>
          <a:xfrm>
            <a:off x="-215" y="4693402"/>
            <a:ext cx="2657742" cy="307777"/>
          </a:xfrm>
          <a:prstGeom prst="rect">
            <a:avLst/>
          </a:prstGeom>
          <a:noFill/>
        </p:spPr>
        <p:txBody>
          <a:bodyPr wrap="square" rtlCol="0">
            <a:spAutoFit/>
          </a:bodyPr>
          <a:lstStyle/>
          <a:p>
            <a:r>
              <a:rPr lang="en-US"/>
              <a:t>* CER – Character Error Rate </a:t>
            </a:r>
          </a:p>
        </p:txBody>
      </p:sp>
      <p:pic>
        <p:nvPicPr>
          <p:cNvPr id="11" name="Picture 10">
            <a:extLst>
              <a:ext uri="{FF2B5EF4-FFF2-40B4-BE49-F238E27FC236}">
                <a16:creationId xmlns:a16="http://schemas.microsoft.com/office/drawing/2014/main" id="{E44042A3-E3DA-18BC-7612-393E0CE95A3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919654" y="4530422"/>
            <a:ext cx="4252301" cy="351809"/>
          </a:xfrm>
          <a:prstGeom prst="rect">
            <a:avLst/>
          </a:prstGeom>
        </p:spPr>
      </p:pic>
      <p:pic>
        <p:nvPicPr>
          <p:cNvPr id="13" name="Picture 12">
            <a:extLst>
              <a:ext uri="{FF2B5EF4-FFF2-40B4-BE49-F238E27FC236}">
                <a16:creationId xmlns:a16="http://schemas.microsoft.com/office/drawing/2014/main" id="{F3F48AF6-7EAA-0F05-377E-C1E867627798}"/>
              </a:ext>
            </a:extLst>
          </p:cNvPr>
          <p:cNvPicPr>
            <a:picLocks noChangeAspect="1"/>
          </p:cNvPicPr>
          <p:nvPr/>
        </p:nvPicPr>
        <p:blipFill>
          <a:blip r:embed="rId10"/>
          <a:stretch>
            <a:fillRect/>
          </a:stretch>
        </p:blipFill>
        <p:spPr>
          <a:xfrm>
            <a:off x="3255194" y="4714166"/>
            <a:ext cx="4105408" cy="339656"/>
          </a:xfrm>
          <a:prstGeom prst="rect">
            <a:avLst/>
          </a:prstGeom>
        </p:spPr>
      </p:pic>
      <p:sp>
        <p:nvSpPr>
          <p:cNvPr id="14" name="TextBox 13">
            <a:extLst>
              <a:ext uri="{FF2B5EF4-FFF2-40B4-BE49-F238E27FC236}">
                <a16:creationId xmlns:a16="http://schemas.microsoft.com/office/drawing/2014/main" id="{ED85E9D3-7D7C-401A-5006-78BFF39A2DBF}"/>
              </a:ext>
            </a:extLst>
          </p:cNvPr>
          <p:cNvSpPr txBox="1"/>
          <p:nvPr/>
        </p:nvSpPr>
        <p:spPr>
          <a:xfrm>
            <a:off x="34500" y="4856627"/>
            <a:ext cx="2657742" cy="246221"/>
          </a:xfrm>
          <a:prstGeom prst="rect">
            <a:avLst/>
          </a:prstGeom>
          <a:noFill/>
        </p:spPr>
        <p:txBody>
          <a:bodyPr wrap="square" rtlCol="0">
            <a:spAutoFit/>
          </a:bodyPr>
          <a:lstStyle/>
          <a:p>
            <a:r>
              <a:rPr lang="en-US" sz="1000"/>
              <a:t>Calculated for each solution, on 100 images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cxnSp>
        <p:nvCxnSpPr>
          <p:cNvPr id="502" name="Google Shape;502;p53"/>
          <p:cNvCxnSpPr/>
          <p:nvPr/>
        </p:nvCxnSpPr>
        <p:spPr>
          <a:xfrm rot="10800000">
            <a:off x="8860200" y="-48"/>
            <a:ext cx="0" cy="2919300"/>
          </a:xfrm>
          <a:prstGeom prst="straightConnector1">
            <a:avLst/>
          </a:prstGeom>
          <a:noFill/>
          <a:ln w="9525" cap="flat" cmpd="sng">
            <a:solidFill>
              <a:schemeClr val="dk1"/>
            </a:solidFill>
            <a:prstDash val="solid"/>
            <a:round/>
            <a:headEnd type="none" w="med" len="med"/>
            <a:tailEnd type="none" w="med" len="med"/>
          </a:ln>
        </p:spPr>
      </p:cxnSp>
      <p:sp>
        <p:nvSpPr>
          <p:cNvPr id="7" name="Google Shape;450;p52">
            <a:extLst>
              <a:ext uri="{FF2B5EF4-FFF2-40B4-BE49-F238E27FC236}">
                <a16:creationId xmlns:a16="http://schemas.microsoft.com/office/drawing/2014/main" id="{929C68F9-3050-303F-2B6C-6D77345D36B8}"/>
              </a:ext>
            </a:extLst>
          </p:cNvPr>
          <p:cNvSpPr/>
          <p:nvPr/>
        </p:nvSpPr>
        <p:spPr>
          <a:xfrm>
            <a:off x="283799" y="-1"/>
            <a:ext cx="852900" cy="48885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52">
            <a:extLst>
              <a:ext uri="{FF2B5EF4-FFF2-40B4-BE49-F238E27FC236}">
                <a16:creationId xmlns:a16="http://schemas.microsoft.com/office/drawing/2014/main" id="{DB0AEFCA-9180-8883-8210-4754AD2A710D}"/>
              </a:ext>
            </a:extLst>
          </p:cNvPr>
          <p:cNvSpPr txBox="1">
            <a:spLocks/>
          </p:cNvSpPr>
          <p:nvPr/>
        </p:nvSpPr>
        <p:spPr>
          <a:xfrm>
            <a:off x="1267302" y="468923"/>
            <a:ext cx="7794636" cy="19930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200" b="1"/>
              <a:t>TrOCR</a:t>
            </a:r>
          </a:p>
          <a:p>
            <a:r>
              <a:rPr lang="en-US" sz="2000" b="1" i="0">
                <a:solidFill>
                  <a:schemeClr val="tx1"/>
                </a:solidFill>
                <a:effectLst/>
                <a:latin typeface="__fkGroteskNeue_598ab8"/>
              </a:rPr>
              <a:t>Tr</a:t>
            </a:r>
            <a:r>
              <a:rPr lang="en-US" sz="2000" b="0" i="0">
                <a:solidFill>
                  <a:schemeClr val="accent1"/>
                </a:solidFill>
                <a:effectLst/>
                <a:latin typeface="__fkGroteskNeue_598ab8"/>
              </a:rPr>
              <a:t>ansformer-based</a:t>
            </a:r>
            <a:r>
              <a:rPr lang="en-US" sz="2000" b="0" i="0">
                <a:effectLst/>
                <a:latin typeface="__fkGroteskNeue_598ab8"/>
              </a:rPr>
              <a:t> </a:t>
            </a:r>
            <a:r>
              <a:rPr lang="en-US" sz="2000" b="1" i="0">
                <a:effectLst/>
                <a:latin typeface="__fkGroteskNeue_598ab8"/>
              </a:rPr>
              <a:t>O</a:t>
            </a:r>
            <a:r>
              <a:rPr lang="en-US" sz="2000" b="0" i="0">
                <a:solidFill>
                  <a:schemeClr val="accent1"/>
                </a:solidFill>
                <a:effectLst/>
                <a:latin typeface="__fkGroteskNeue_598ab8"/>
              </a:rPr>
              <a:t>ptical</a:t>
            </a:r>
            <a:r>
              <a:rPr lang="en-US" sz="2000" b="0" i="0">
                <a:effectLst/>
                <a:latin typeface="__fkGroteskNeue_598ab8"/>
              </a:rPr>
              <a:t> </a:t>
            </a:r>
            <a:r>
              <a:rPr lang="en-US" sz="2000" b="1" i="0">
                <a:effectLst/>
                <a:latin typeface="__fkGroteskNeue_598ab8"/>
              </a:rPr>
              <a:t>C</a:t>
            </a:r>
            <a:r>
              <a:rPr lang="en-US" sz="2000" b="0" i="0">
                <a:solidFill>
                  <a:schemeClr val="accent1"/>
                </a:solidFill>
                <a:effectLst/>
                <a:latin typeface="__fkGroteskNeue_598ab8"/>
              </a:rPr>
              <a:t>haracter</a:t>
            </a:r>
            <a:r>
              <a:rPr lang="en-US" sz="2000" b="0" i="0">
                <a:effectLst/>
                <a:latin typeface="__fkGroteskNeue_598ab8"/>
              </a:rPr>
              <a:t> </a:t>
            </a:r>
            <a:r>
              <a:rPr lang="en-US" sz="2000" b="1" i="0">
                <a:effectLst/>
                <a:latin typeface="__fkGroteskNeue_598ab8"/>
              </a:rPr>
              <a:t>R</a:t>
            </a:r>
            <a:r>
              <a:rPr lang="en-US" sz="2000" b="0" i="0">
                <a:solidFill>
                  <a:schemeClr val="accent1"/>
                </a:solidFill>
                <a:effectLst/>
                <a:latin typeface="__fkGroteskNeue_598ab8"/>
              </a:rPr>
              <a:t>ecognition</a:t>
            </a:r>
          </a:p>
          <a:p>
            <a:endParaRPr lang="fr-FR" sz="2000">
              <a:solidFill>
                <a:schemeClr val="accent1"/>
              </a:solidFill>
              <a:latin typeface="__fkGroteskNeue_598ab8"/>
            </a:endParaRPr>
          </a:p>
          <a:p>
            <a:endParaRPr lang="fr-FR" sz="2000" b="1">
              <a:solidFill>
                <a:schemeClr val="accent1"/>
              </a:solidFill>
              <a:latin typeface="__fkGroteskNeue_598ab8"/>
            </a:endParaRPr>
          </a:p>
          <a:p>
            <a:endParaRPr lang="fr-FR" sz="2000" b="1">
              <a:solidFill>
                <a:schemeClr val="accent1"/>
              </a:solidFill>
            </a:endParaRPr>
          </a:p>
        </p:txBody>
      </p:sp>
      <p:sp>
        <p:nvSpPr>
          <p:cNvPr id="9" name="Google Shape;462;p52">
            <a:extLst>
              <a:ext uri="{FF2B5EF4-FFF2-40B4-BE49-F238E27FC236}">
                <a16:creationId xmlns:a16="http://schemas.microsoft.com/office/drawing/2014/main" id="{6D50FC26-E84E-A42D-3620-7EF8AECEADBE}"/>
              </a:ext>
            </a:extLst>
          </p:cNvPr>
          <p:cNvSpPr txBox="1">
            <a:spLocks/>
          </p:cNvSpPr>
          <p:nvPr/>
        </p:nvSpPr>
        <p:spPr>
          <a:xfrm>
            <a:off x="283799" y="254978"/>
            <a:ext cx="852899" cy="7109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fr-FR" sz="1600">
                <a:solidFill>
                  <a:srgbClr val="003399"/>
                </a:solidFill>
                <a:latin typeface="Gill Sans Nova" panose="020B0602020104020203" pitchFamily="34" charset="0"/>
              </a:rPr>
              <a:t>TrOCR</a:t>
            </a:r>
            <a:endParaRPr lang="fr-FR">
              <a:solidFill>
                <a:srgbClr val="003399"/>
              </a:solidFill>
              <a:latin typeface="Gill Sans Nova" panose="020B0602020104020203" pitchFamily="34" charset="0"/>
            </a:endParaRPr>
          </a:p>
        </p:txBody>
      </p:sp>
      <p:pic>
        <p:nvPicPr>
          <p:cNvPr id="3074" name="Picture 2">
            <a:extLst>
              <a:ext uri="{FF2B5EF4-FFF2-40B4-BE49-F238E27FC236}">
                <a16:creationId xmlns:a16="http://schemas.microsoft.com/office/drawing/2014/main" id="{5F7348EE-4BAF-A01B-D544-4176226B5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147" y="1502910"/>
            <a:ext cx="5836777" cy="33417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8" name="TextBox 47">
            <a:extLst>
              <a:ext uri="{FF2B5EF4-FFF2-40B4-BE49-F238E27FC236}">
                <a16:creationId xmlns:a16="http://schemas.microsoft.com/office/drawing/2014/main" id="{302EB8D8-8B35-DA80-448F-E6AFEBFAF268}"/>
              </a:ext>
            </a:extLst>
          </p:cNvPr>
          <p:cNvSpPr txBox="1"/>
          <p:nvPr/>
        </p:nvSpPr>
        <p:spPr>
          <a:xfrm>
            <a:off x="7263924" y="4624139"/>
            <a:ext cx="4435267" cy="246221"/>
          </a:xfrm>
          <a:prstGeom prst="rect">
            <a:avLst/>
          </a:prstGeom>
          <a:noFill/>
        </p:spPr>
        <p:txBody>
          <a:bodyPr wrap="square" rtlCol="0">
            <a:spAutoFit/>
          </a:bodyPr>
          <a:lstStyle/>
          <a:p>
            <a:r>
              <a:rPr lang="en-GB" sz="1000" b="0" i="0">
                <a:solidFill>
                  <a:srgbClr val="222222"/>
                </a:solidFill>
                <a:effectLst/>
                <a:latin typeface="Arial" panose="020B0604020202020204" pitchFamily="34" charset="0"/>
              </a:rPr>
              <a:t>Li, Minghao, et al. 2023.</a:t>
            </a:r>
            <a:endParaRPr lang="en-US" sz="1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1E6BBD01-F164-03CB-139B-0E35A2A731DA}"/>
            </a:ext>
          </a:extLst>
        </p:cNvPr>
        <p:cNvGrpSpPr/>
        <p:nvPr/>
      </p:nvGrpSpPr>
      <p:grpSpPr>
        <a:xfrm>
          <a:off x="0" y="0"/>
          <a:ext cx="0" cy="0"/>
          <a:chOff x="0" y="0"/>
          <a:chExt cx="0" cy="0"/>
        </a:xfrm>
      </p:grpSpPr>
      <p:cxnSp>
        <p:nvCxnSpPr>
          <p:cNvPr id="502" name="Google Shape;502;p53">
            <a:extLst>
              <a:ext uri="{FF2B5EF4-FFF2-40B4-BE49-F238E27FC236}">
                <a16:creationId xmlns:a16="http://schemas.microsoft.com/office/drawing/2014/main" id="{3FFB0571-C98D-F2C7-AF44-CD3B1FFE2D80}"/>
              </a:ext>
            </a:extLst>
          </p:cNvPr>
          <p:cNvCxnSpPr/>
          <p:nvPr/>
        </p:nvCxnSpPr>
        <p:spPr>
          <a:xfrm rot="10800000">
            <a:off x="8860200" y="-48"/>
            <a:ext cx="0" cy="2919300"/>
          </a:xfrm>
          <a:prstGeom prst="straightConnector1">
            <a:avLst/>
          </a:prstGeom>
          <a:noFill/>
          <a:ln w="9525" cap="flat" cmpd="sng">
            <a:solidFill>
              <a:schemeClr val="dk1"/>
            </a:solidFill>
            <a:prstDash val="solid"/>
            <a:round/>
            <a:headEnd type="none" w="med" len="med"/>
            <a:tailEnd type="none" w="med" len="med"/>
          </a:ln>
        </p:spPr>
      </p:cxnSp>
      <p:sp>
        <p:nvSpPr>
          <p:cNvPr id="7" name="Google Shape;450;p52">
            <a:extLst>
              <a:ext uri="{FF2B5EF4-FFF2-40B4-BE49-F238E27FC236}">
                <a16:creationId xmlns:a16="http://schemas.microsoft.com/office/drawing/2014/main" id="{D0415F04-FCEA-DCCC-0F0C-3581C23EFDC3}"/>
              </a:ext>
            </a:extLst>
          </p:cNvPr>
          <p:cNvSpPr/>
          <p:nvPr/>
        </p:nvSpPr>
        <p:spPr>
          <a:xfrm>
            <a:off x="283799" y="-1"/>
            <a:ext cx="852900" cy="48885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52">
            <a:extLst>
              <a:ext uri="{FF2B5EF4-FFF2-40B4-BE49-F238E27FC236}">
                <a16:creationId xmlns:a16="http://schemas.microsoft.com/office/drawing/2014/main" id="{573D43E7-7B08-3CB2-DA2E-707C9D1052FD}"/>
              </a:ext>
            </a:extLst>
          </p:cNvPr>
          <p:cNvSpPr txBox="1">
            <a:spLocks/>
          </p:cNvSpPr>
          <p:nvPr/>
        </p:nvSpPr>
        <p:spPr>
          <a:xfrm>
            <a:off x="1267302" y="468923"/>
            <a:ext cx="7794636" cy="19930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200" b="1"/>
              <a:t>TrOCR</a:t>
            </a:r>
          </a:p>
          <a:p>
            <a:r>
              <a:rPr lang="en-US" sz="2000" b="1" i="0">
                <a:solidFill>
                  <a:schemeClr val="tx1"/>
                </a:solidFill>
                <a:effectLst/>
                <a:latin typeface="__fkGroteskNeue_598ab8"/>
              </a:rPr>
              <a:t>Tr</a:t>
            </a:r>
            <a:r>
              <a:rPr lang="en-US" sz="2000" b="0" i="0">
                <a:solidFill>
                  <a:schemeClr val="accent1"/>
                </a:solidFill>
                <a:effectLst/>
                <a:latin typeface="__fkGroteskNeue_598ab8"/>
              </a:rPr>
              <a:t>ansformer-based</a:t>
            </a:r>
            <a:r>
              <a:rPr lang="en-US" sz="2000" b="0" i="0">
                <a:effectLst/>
                <a:latin typeface="__fkGroteskNeue_598ab8"/>
              </a:rPr>
              <a:t> </a:t>
            </a:r>
            <a:r>
              <a:rPr lang="en-US" sz="2000" b="1" i="0">
                <a:effectLst/>
                <a:latin typeface="__fkGroteskNeue_598ab8"/>
              </a:rPr>
              <a:t>O</a:t>
            </a:r>
            <a:r>
              <a:rPr lang="en-US" sz="2000" b="0" i="0">
                <a:solidFill>
                  <a:schemeClr val="accent1"/>
                </a:solidFill>
                <a:effectLst/>
                <a:latin typeface="__fkGroteskNeue_598ab8"/>
              </a:rPr>
              <a:t>ptical</a:t>
            </a:r>
            <a:r>
              <a:rPr lang="en-US" sz="2000" b="0" i="0">
                <a:effectLst/>
                <a:latin typeface="__fkGroteskNeue_598ab8"/>
              </a:rPr>
              <a:t> </a:t>
            </a:r>
            <a:r>
              <a:rPr lang="en-US" sz="2000" b="1" i="0">
                <a:effectLst/>
                <a:latin typeface="__fkGroteskNeue_598ab8"/>
              </a:rPr>
              <a:t>C</a:t>
            </a:r>
            <a:r>
              <a:rPr lang="en-US" sz="2000" b="0" i="0">
                <a:solidFill>
                  <a:schemeClr val="accent1"/>
                </a:solidFill>
                <a:effectLst/>
                <a:latin typeface="__fkGroteskNeue_598ab8"/>
              </a:rPr>
              <a:t>haracter</a:t>
            </a:r>
            <a:r>
              <a:rPr lang="en-US" sz="2000" b="0" i="0">
                <a:effectLst/>
                <a:latin typeface="__fkGroteskNeue_598ab8"/>
              </a:rPr>
              <a:t> </a:t>
            </a:r>
            <a:r>
              <a:rPr lang="en-US" sz="2000" b="1" i="0">
                <a:effectLst/>
                <a:latin typeface="__fkGroteskNeue_598ab8"/>
              </a:rPr>
              <a:t>R</a:t>
            </a:r>
            <a:r>
              <a:rPr lang="en-US" sz="2000" b="0" i="0">
                <a:solidFill>
                  <a:schemeClr val="accent1"/>
                </a:solidFill>
                <a:effectLst/>
                <a:latin typeface="__fkGroteskNeue_598ab8"/>
              </a:rPr>
              <a:t>ecognition</a:t>
            </a:r>
          </a:p>
          <a:p>
            <a:endParaRPr lang="fr-FR" sz="2000">
              <a:solidFill>
                <a:schemeClr val="accent1"/>
              </a:solidFill>
              <a:latin typeface="__fkGroteskNeue_598ab8"/>
            </a:endParaRPr>
          </a:p>
          <a:p>
            <a:endParaRPr lang="fr-FR" sz="2000" b="1">
              <a:solidFill>
                <a:schemeClr val="accent1"/>
              </a:solidFill>
              <a:latin typeface="__fkGroteskNeue_598ab8"/>
            </a:endParaRPr>
          </a:p>
          <a:p>
            <a:endParaRPr lang="fr-FR" sz="2000" b="1">
              <a:solidFill>
                <a:schemeClr val="accent1"/>
              </a:solidFill>
            </a:endParaRPr>
          </a:p>
        </p:txBody>
      </p:sp>
      <p:sp>
        <p:nvSpPr>
          <p:cNvPr id="9" name="Google Shape;462;p52">
            <a:extLst>
              <a:ext uri="{FF2B5EF4-FFF2-40B4-BE49-F238E27FC236}">
                <a16:creationId xmlns:a16="http://schemas.microsoft.com/office/drawing/2014/main" id="{9F2EC1A5-3FF6-7A16-A91F-CC2018DFA795}"/>
              </a:ext>
            </a:extLst>
          </p:cNvPr>
          <p:cNvSpPr txBox="1">
            <a:spLocks/>
          </p:cNvSpPr>
          <p:nvPr/>
        </p:nvSpPr>
        <p:spPr>
          <a:xfrm>
            <a:off x="283799" y="254978"/>
            <a:ext cx="852899" cy="7109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fr-FR" sz="1600">
                <a:solidFill>
                  <a:srgbClr val="003399"/>
                </a:solidFill>
                <a:latin typeface="Gill Sans Nova" panose="020B0602020104020203" pitchFamily="34" charset="0"/>
              </a:rPr>
              <a:t>TrOCR</a:t>
            </a:r>
            <a:endParaRPr lang="fr-FR">
              <a:solidFill>
                <a:srgbClr val="003399"/>
              </a:solidFill>
              <a:latin typeface="Gill Sans Nova" panose="020B0602020104020203" pitchFamily="34" charset="0"/>
            </a:endParaRPr>
          </a:p>
        </p:txBody>
      </p:sp>
      <p:sp>
        <p:nvSpPr>
          <p:cNvPr id="12" name="TextBox 11">
            <a:extLst>
              <a:ext uri="{FF2B5EF4-FFF2-40B4-BE49-F238E27FC236}">
                <a16:creationId xmlns:a16="http://schemas.microsoft.com/office/drawing/2014/main" id="{E4B31E65-FC7B-A857-BF97-99098324E8EB}"/>
              </a:ext>
            </a:extLst>
          </p:cNvPr>
          <p:cNvSpPr txBox="1"/>
          <p:nvPr/>
        </p:nvSpPr>
        <p:spPr>
          <a:xfrm>
            <a:off x="1322359" y="2585011"/>
            <a:ext cx="1238220" cy="338554"/>
          </a:xfrm>
          <a:prstGeom prst="rect">
            <a:avLst/>
          </a:prstGeom>
          <a:noFill/>
        </p:spPr>
        <p:txBody>
          <a:bodyPr wrap="square" rtlCol="0">
            <a:spAutoFit/>
          </a:bodyPr>
          <a:lstStyle/>
          <a:p>
            <a:r>
              <a:rPr lang="en-US" sz="1600"/>
              <a:t>Small</a:t>
            </a:r>
          </a:p>
        </p:txBody>
      </p:sp>
      <p:sp>
        <p:nvSpPr>
          <p:cNvPr id="13" name="TextBox 12">
            <a:extLst>
              <a:ext uri="{FF2B5EF4-FFF2-40B4-BE49-F238E27FC236}">
                <a16:creationId xmlns:a16="http://schemas.microsoft.com/office/drawing/2014/main" id="{F226AA52-2B68-76F6-A760-188734922DBE}"/>
              </a:ext>
            </a:extLst>
          </p:cNvPr>
          <p:cNvSpPr txBox="1"/>
          <p:nvPr/>
        </p:nvSpPr>
        <p:spPr>
          <a:xfrm>
            <a:off x="1322359" y="2879706"/>
            <a:ext cx="1238220" cy="338554"/>
          </a:xfrm>
          <a:prstGeom prst="rect">
            <a:avLst/>
          </a:prstGeom>
          <a:noFill/>
        </p:spPr>
        <p:txBody>
          <a:bodyPr wrap="square" rtlCol="0">
            <a:spAutoFit/>
          </a:bodyPr>
          <a:lstStyle/>
          <a:p>
            <a:r>
              <a:rPr lang="en-US" sz="1600"/>
              <a:t>Base</a:t>
            </a:r>
          </a:p>
        </p:txBody>
      </p:sp>
      <p:sp>
        <p:nvSpPr>
          <p:cNvPr id="14" name="TextBox 13">
            <a:extLst>
              <a:ext uri="{FF2B5EF4-FFF2-40B4-BE49-F238E27FC236}">
                <a16:creationId xmlns:a16="http://schemas.microsoft.com/office/drawing/2014/main" id="{D6E2CD3A-3BD6-79F7-9680-321B47EB06F8}"/>
              </a:ext>
            </a:extLst>
          </p:cNvPr>
          <p:cNvSpPr txBox="1"/>
          <p:nvPr/>
        </p:nvSpPr>
        <p:spPr>
          <a:xfrm>
            <a:off x="1322359" y="3174395"/>
            <a:ext cx="1238220" cy="338554"/>
          </a:xfrm>
          <a:prstGeom prst="rect">
            <a:avLst/>
          </a:prstGeom>
          <a:noFill/>
        </p:spPr>
        <p:txBody>
          <a:bodyPr wrap="square" rtlCol="0">
            <a:spAutoFit/>
          </a:bodyPr>
          <a:lstStyle/>
          <a:p>
            <a:r>
              <a:rPr lang="en-US" sz="1600"/>
              <a:t>Large</a:t>
            </a:r>
          </a:p>
        </p:txBody>
      </p:sp>
      <p:sp>
        <p:nvSpPr>
          <p:cNvPr id="24" name="TextBox 23">
            <a:extLst>
              <a:ext uri="{FF2B5EF4-FFF2-40B4-BE49-F238E27FC236}">
                <a16:creationId xmlns:a16="http://schemas.microsoft.com/office/drawing/2014/main" id="{8B23D173-C298-2207-D9E0-F91EA390C2B1}"/>
              </a:ext>
            </a:extLst>
          </p:cNvPr>
          <p:cNvSpPr txBox="1"/>
          <p:nvPr/>
        </p:nvSpPr>
        <p:spPr>
          <a:xfrm>
            <a:off x="1226522" y="1922610"/>
            <a:ext cx="1504947" cy="584775"/>
          </a:xfrm>
          <a:prstGeom prst="rect">
            <a:avLst/>
          </a:prstGeom>
          <a:noFill/>
        </p:spPr>
        <p:txBody>
          <a:bodyPr wrap="square" rtlCol="0">
            <a:spAutoFit/>
          </a:bodyPr>
          <a:lstStyle/>
          <a:p>
            <a:r>
              <a:rPr lang="en-US" sz="1800" b="1"/>
              <a:t>Pre-Trained</a:t>
            </a:r>
          </a:p>
          <a:p>
            <a:r>
              <a:rPr lang="en-US"/>
              <a:t>   (stage 1)</a:t>
            </a:r>
          </a:p>
        </p:txBody>
      </p:sp>
      <p:sp>
        <p:nvSpPr>
          <p:cNvPr id="25" name="TextBox 24">
            <a:extLst>
              <a:ext uri="{FF2B5EF4-FFF2-40B4-BE49-F238E27FC236}">
                <a16:creationId xmlns:a16="http://schemas.microsoft.com/office/drawing/2014/main" id="{CBFA8932-608C-D6D0-3A38-87D371A0D2B9}"/>
              </a:ext>
            </a:extLst>
          </p:cNvPr>
          <p:cNvSpPr txBox="1"/>
          <p:nvPr/>
        </p:nvSpPr>
        <p:spPr>
          <a:xfrm>
            <a:off x="3321444" y="1922606"/>
            <a:ext cx="1504946" cy="369332"/>
          </a:xfrm>
          <a:prstGeom prst="rect">
            <a:avLst/>
          </a:prstGeom>
          <a:noFill/>
        </p:spPr>
        <p:txBody>
          <a:bodyPr wrap="square" rtlCol="0">
            <a:spAutoFit/>
          </a:bodyPr>
          <a:lstStyle/>
          <a:p>
            <a:r>
              <a:rPr lang="en-US" sz="1800" b="1"/>
              <a:t>Handwritten</a:t>
            </a:r>
          </a:p>
        </p:txBody>
      </p:sp>
      <p:sp>
        <p:nvSpPr>
          <p:cNvPr id="26" name="TextBox 25">
            <a:extLst>
              <a:ext uri="{FF2B5EF4-FFF2-40B4-BE49-F238E27FC236}">
                <a16:creationId xmlns:a16="http://schemas.microsoft.com/office/drawing/2014/main" id="{3BB45CA5-FD04-272F-F51E-31F9577404ED}"/>
              </a:ext>
            </a:extLst>
          </p:cNvPr>
          <p:cNvSpPr txBox="1"/>
          <p:nvPr/>
        </p:nvSpPr>
        <p:spPr>
          <a:xfrm>
            <a:off x="5416364" y="1922605"/>
            <a:ext cx="1211644" cy="369332"/>
          </a:xfrm>
          <a:prstGeom prst="rect">
            <a:avLst/>
          </a:prstGeom>
          <a:noFill/>
        </p:spPr>
        <p:txBody>
          <a:bodyPr wrap="square" rtlCol="0">
            <a:spAutoFit/>
          </a:bodyPr>
          <a:lstStyle/>
          <a:p>
            <a:r>
              <a:rPr lang="en-US" sz="1800" b="1"/>
              <a:t>Printed</a:t>
            </a:r>
          </a:p>
        </p:txBody>
      </p:sp>
      <p:sp>
        <p:nvSpPr>
          <p:cNvPr id="30" name="TextBox 29">
            <a:extLst>
              <a:ext uri="{FF2B5EF4-FFF2-40B4-BE49-F238E27FC236}">
                <a16:creationId xmlns:a16="http://schemas.microsoft.com/office/drawing/2014/main" id="{FB3172DB-EA79-9EA3-1BC7-DA88EE3B2196}"/>
              </a:ext>
            </a:extLst>
          </p:cNvPr>
          <p:cNvSpPr txBox="1"/>
          <p:nvPr/>
        </p:nvSpPr>
        <p:spPr>
          <a:xfrm>
            <a:off x="7244532" y="1922604"/>
            <a:ext cx="1211644" cy="369332"/>
          </a:xfrm>
          <a:prstGeom prst="rect">
            <a:avLst/>
          </a:prstGeom>
          <a:noFill/>
        </p:spPr>
        <p:txBody>
          <a:bodyPr wrap="square" rtlCol="0">
            <a:spAutoFit/>
          </a:bodyPr>
          <a:lstStyle/>
          <a:p>
            <a:r>
              <a:rPr lang="en-US" sz="1800" b="1"/>
              <a:t>Scene</a:t>
            </a:r>
          </a:p>
        </p:txBody>
      </p:sp>
      <p:sp>
        <p:nvSpPr>
          <p:cNvPr id="39" name="TextBox 38">
            <a:extLst>
              <a:ext uri="{FF2B5EF4-FFF2-40B4-BE49-F238E27FC236}">
                <a16:creationId xmlns:a16="http://schemas.microsoft.com/office/drawing/2014/main" id="{A8C9A238-F96E-39E3-44A6-C9DD26235C1F}"/>
              </a:ext>
            </a:extLst>
          </p:cNvPr>
          <p:cNvSpPr txBox="1"/>
          <p:nvPr/>
        </p:nvSpPr>
        <p:spPr>
          <a:xfrm>
            <a:off x="3381701" y="2585011"/>
            <a:ext cx="1238220" cy="338554"/>
          </a:xfrm>
          <a:prstGeom prst="rect">
            <a:avLst/>
          </a:prstGeom>
          <a:noFill/>
        </p:spPr>
        <p:txBody>
          <a:bodyPr wrap="square" rtlCol="0">
            <a:spAutoFit/>
          </a:bodyPr>
          <a:lstStyle/>
          <a:p>
            <a:r>
              <a:rPr lang="en-US" sz="1600"/>
              <a:t>Small</a:t>
            </a:r>
          </a:p>
        </p:txBody>
      </p:sp>
      <p:sp>
        <p:nvSpPr>
          <p:cNvPr id="40" name="TextBox 39">
            <a:extLst>
              <a:ext uri="{FF2B5EF4-FFF2-40B4-BE49-F238E27FC236}">
                <a16:creationId xmlns:a16="http://schemas.microsoft.com/office/drawing/2014/main" id="{47CD3196-3CDD-9643-CBE6-CB21C50DB294}"/>
              </a:ext>
            </a:extLst>
          </p:cNvPr>
          <p:cNvSpPr txBox="1"/>
          <p:nvPr/>
        </p:nvSpPr>
        <p:spPr>
          <a:xfrm>
            <a:off x="3381701" y="2879706"/>
            <a:ext cx="1238220" cy="338554"/>
          </a:xfrm>
          <a:prstGeom prst="rect">
            <a:avLst/>
          </a:prstGeom>
          <a:noFill/>
        </p:spPr>
        <p:txBody>
          <a:bodyPr wrap="square" rtlCol="0">
            <a:spAutoFit/>
          </a:bodyPr>
          <a:lstStyle/>
          <a:p>
            <a:r>
              <a:rPr lang="en-US" sz="1600"/>
              <a:t>Base</a:t>
            </a:r>
          </a:p>
        </p:txBody>
      </p:sp>
      <p:sp>
        <p:nvSpPr>
          <p:cNvPr id="41" name="TextBox 40">
            <a:extLst>
              <a:ext uri="{FF2B5EF4-FFF2-40B4-BE49-F238E27FC236}">
                <a16:creationId xmlns:a16="http://schemas.microsoft.com/office/drawing/2014/main" id="{D51C53DA-F546-9C4F-1518-65EC90F367BE}"/>
              </a:ext>
            </a:extLst>
          </p:cNvPr>
          <p:cNvSpPr txBox="1"/>
          <p:nvPr/>
        </p:nvSpPr>
        <p:spPr>
          <a:xfrm>
            <a:off x="3381701" y="3174395"/>
            <a:ext cx="1238220" cy="338554"/>
          </a:xfrm>
          <a:prstGeom prst="rect">
            <a:avLst/>
          </a:prstGeom>
          <a:noFill/>
        </p:spPr>
        <p:txBody>
          <a:bodyPr wrap="square" rtlCol="0">
            <a:spAutoFit/>
          </a:bodyPr>
          <a:lstStyle/>
          <a:p>
            <a:r>
              <a:rPr lang="en-US" sz="1600"/>
              <a:t>Large</a:t>
            </a:r>
          </a:p>
        </p:txBody>
      </p:sp>
      <p:sp>
        <p:nvSpPr>
          <p:cNvPr id="42" name="TextBox 41">
            <a:extLst>
              <a:ext uri="{FF2B5EF4-FFF2-40B4-BE49-F238E27FC236}">
                <a16:creationId xmlns:a16="http://schemas.microsoft.com/office/drawing/2014/main" id="{4C4E3157-412A-3E91-5314-ED86F2F96CE4}"/>
              </a:ext>
            </a:extLst>
          </p:cNvPr>
          <p:cNvSpPr txBox="1"/>
          <p:nvPr/>
        </p:nvSpPr>
        <p:spPr>
          <a:xfrm>
            <a:off x="5501840" y="2585011"/>
            <a:ext cx="1238220" cy="338554"/>
          </a:xfrm>
          <a:prstGeom prst="rect">
            <a:avLst/>
          </a:prstGeom>
          <a:noFill/>
        </p:spPr>
        <p:txBody>
          <a:bodyPr wrap="square" rtlCol="0">
            <a:spAutoFit/>
          </a:bodyPr>
          <a:lstStyle/>
          <a:p>
            <a:r>
              <a:rPr lang="en-US" sz="1600"/>
              <a:t>Small</a:t>
            </a:r>
          </a:p>
        </p:txBody>
      </p:sp>
      <p:sp>
        <p:nvSpPr>
          <p:cNvPr id="43" name="TextBox 42">
            <a:extLst>
              <a:ext uri="{FF2B5EF4-FFF2-40B4-BE49-F238E27FC236}">
                <a16:creationId xmlns:a16="http://schemas.microsoft.com/office/drawing/2014/main" id="{1FC146BC-CB33-AAA8-35BB-A953DC4E338A}"/>
              </a:ext>
            </a:extLst>
          </p:cNvPr>
          <p:cNvSpPr txBox="1"/>
          <p:nvPr/>
        </p:nvSpPr>
        <p:spPr>
          <a:xfrm>
            <a:off x="5501840" y="2879706"/>
            <a:ext cx="1238220" cy="338554"/>
          </a:xfrm>
          <a:prstGeom prst="rect">
            <a:avLst/>
          </a:prstGeom>
          <a:noFill/>
        </p:spPr>
        <p:txBody>
          <a:bodyPr wrap="square" rtlCol="0">
            <a:spAutoFit/>
          </a:bodyPr>
          <a:lstStyle/>
          <a:p>
            <a:r>
              <a:rPr lang="en-US" sz="1600"/>
              <a:t>Base</a:t>
            </a:r>
          </a:p>
        </p:txBody>
      </p:sp>
      <p:sp>
        <p:nvSpPr>
          <p:cNvPr id="44" name="TextBox 43">
            <a:extLst>
              <a:ext uri="{FF2B5EF4-FFF2-40B4-BE49-F238E27FC236}">
                <a16:creationId xmlns:a16="http://schemas.microsoft.com/office/drawing/2014/main" id="{DCE15AD3-097C-9B5D-8AFF-533D40076E8A}"/>
              </a:ext>
            </a:extLst>
          </p:cNvPr>
          <p:cNvSpPr txBox="1"/>
          <p:nvPr/>
        </p:nvSpPr>
        <p:spPr>
          <a:xfrm>
            <a:off x="5501840" y="3174395"/>
            <a:ext cx="1238220" cy="338554"/>
          </a:xfrm>
          <a:prstGeom prst="rect">
            <a:avLst/>
          </a:prstGeom>
          <a:noFill/>
        </p:spPr>
        <p:txBody>
          <a:bodyPr wrap="square" rtlCol="0">
            <a:spAutoFit/>
          </a:bodyPr>
          <a:lstStyle/>
          <a:p>
            <a:r>
              <a:rPr lang="en-US" sz="1600"/>
              <a:t>Large</a:t>
            </a:r>
          </a:p>
        </p:txBody>
      </p:sp>
      <p:sp>
        <p:nvSpPr>
          <p:cNvPr id="45" name="TextBox 44">
            <a:extLst>
              <a:ext uri="{FF2B5EF4-FFF2-40B4-BE49-F238E27FC236}">
                <a16:creationId xmlns:a16="http://schemas.microsoft.com/office/drawing/2014/main" id="{BFC8C4A2-19BF-7DAC-60C8-9242968CBF25}"/>
              </a:ext>
            </a:extLst>
          </p:cNvPr>
          <p:cNvSpPr txBox="1"/>
          <p:nvPr/>
        </p:nvSpPr>
        <p:spPr>
          <a:xfrm>
            <a:off x="7323191" y="2585011"/>
            <a:ext cx="1238220" cy="338554"/>
          </a:xfrm>
          <a:prstGeom prst="rect">
            <a:avLst/>
          </a:prstGeom>
          <a:noFill/>
        </p:spPr>
        <p:txBody>
          <a:bodyPr wrap="square" rtlCol="0">
            <a:spAutoFit/>
          </a:bodyPr>
          <a:lstStyle/>
          <a:p>
            <a:r>
              <a:rPr lang="en-US" sz="1600"/>
              <a:t>Small</a:t>
            </a:r>
          </a:p>
        </p:txBody>
      </p:sp>
      <p:sp>
        <p:nvSpPr>
          <p:cNvPr id="46" name="TextBox 45">
            <a:extLst>
              <a:ext uri="{FF2B5EF4-FFF2-40B4-BE49-F238E27FC236}">
                <a16:creationId xmlns:a16="http://schemas.microsoft.com/office/drawing/2014/main" id="{71EF15E4-E54B-8C86-70A5-FE548D21723A}"/>
              </a:ext>
            </a:extLst>
          </p:cNvPr>
          <p:cNvSpPr txBox="1"/>
          <p:nvPr/>
        </p:nvSpPr>
        <p:spPr>
          <a:xfrm>
            <a:off x="7323191" y="2879706"/>
            <a:ext cx="1238220" cy="338554"/>
          </a:xfrm>
          <a:prstGeom prst="rect">
            <a:avLst/>
          </a:prstGeom>
          <a:noFill/>
        </p:spPr>
        <p:txBody>
          <a:bodyPr wrap="square" rtlCol="0">
            <a:spAutoFit/>
          </a:bodyPr>
          <a:lstStyle/>
          <a:p>
            <a:r>
              <a:rPr lang="en-US" sz="1600"/>
              <a:t>Base</a:t>
            </a:r>
          </a:p>
        </p:txBody>
      </p:sp>
    </p:spTree>
    <p:extLst>
      <p:ext uri="{BB962C8B-B14F-4D97-AF65-F5344CB8AC3E}">
        <p14:creationId xmlns:p14="http://schemas.microsoft.com/office/powerpoint/2010/main" val="3315364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13B0F4C4-550F-CBA2-5D25-80F6DCECD38A}"/>
            </a:ext>
          </a:extLst>
        </p:cNvPr>
        <p:cNvGrpSpPr/>
        <p:nvPr/>
      </p:nvGrpSpPr>
      <p:grpSpPr>
        <a:xfrm>
          <a:off x="0" y="0"/>
          <a:ext cx="0" cy="0"/>
          <a:chOff x="0" y="0"/>
          <a:chExt cx="0" cy="0"/>
        </a:xfrm>
      </p:grpSpPr>
      <p:cxnSp>
        <p:nvCxnSpPr>
          <p:cNvPr id="502" name="Google Shape;502;p53">
            <a:extLst>
              <a:ext uri="{FF2B5EF4-FFF2-40B4-BE49-F238E27FC236}">
                <a16:creationId xmlns:a16="http://schemas.microsoft.com/office/drawing/2014/main" id="{B9E05FA9-080E-1236-F09E-3B862FD2B98C}"/>
              </a:ext>
            </a:extLst>
          </p:cNvPr>
          <p:cNvCxnSpPr/>
          <p:nvPr/>
        </p:nvCxnSpPr>
        <p:spPr>
          <a:xfrm rot="10800000">
            <a:off x="8860200" y="-48"/>
            <a:ext cx="0" cy="2919300"/>
          </a:xfrm>
          <a:prstGeom prst="straightConnector1">
            <a:avLst/>
          </a:prstGeom>
          <a:noFill/>
          <a:ln w="9525" cap="flat" cmpd="sng">
            <a:solidFill>
              <a:schemeClr val="dk1"/>
            </a:solidFill>
            <a:prstDash val="solid"/>
            <a:round/>
            <a:headEnd type="none" w="med" len="med"/>
            <a:tailEnd type="none" w="med" len="med"/>
          </a:ln>
        </p:spPr>
      </p:cxnSp>
      <p:sp>
        <p:nvSpPr>
          <p:cNvPr id="7" name="Google Shape;450;p52">
            <a:extLst>
              <a:ext uri="{FF2B5EF4-FFF2-40B4-BE49-F238E27FC236}">
                <a16:creationId xmlns:a16="http://schemas.microsoft.com/office/drawing/2014/main" id="{2527788C-46A8-71E0-92A1-E6CCAE9DC2D4}"/>
              </a:ext>
            </a:extLst>
          </p:cNvPr>
          <p:cNvSpPr/>
          <p:nvPr/>
        </p:nvSpPr>
        <p:spPr>
          <a:xfrm>
            <a:off x="283799" y="-1"/>
            <a:ext cx="852900" cy="48885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52">
            <a:extLst>
              <a:ext uri="{FF2B5EF4-FFF2-40B4-BE49-F238E27FC236}">
                <a16:creationId xmlns:a16="http://schemas.microsoft.com/office/drawing/2014/main" id="{288682DE-3F4E-8E40-1B39-AB5601F5D8C8}"/>
              </a:ext>
            </a:extLst>
          </p:cNvPr>
          <p:cNvSpPr txBox="1">
            <a:spLocks/>
          </p:cNvSpPr>
          <p:nvPr/>
        </p:nvSpPr>
        <p:spPr>
          <a:xfrm>
            <a:off x="1267302" y="468923"/>
            <a:ext cx="7794636" cy="19930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200" b="1"/>
              <a:t>TrOCR</a:t>
            </a:r>
          </a:p>
          <a:p>
            <a:r>
              <a:rPr lang="en-US" sz="2000" b="1" i="0">
                <a:solidFill>
                  <a:schemeClr val="tx1"/>
                </a:solidFill>
                <a:effectLst/>
                <a:latin typeface="__fkGroteskNeue_598ab8"/>
              </a:rPr>
              <a:t>Tr</a:t>
            </a:r>
            <a:r>
              <a:rPr lang="en-US" sz="2000" b="0" i="0">
                <a:solidFill>
                  <a:schemeClr val="accent1"/>
                </a:solidFill>
                <a:effectLst/>
                <a:latin typeface="__fkGroteskNeue_598ab8"/>
              </a:rPr>
              <a:t>ansformer-based</a:t>
            </a:r>
            <a:r>
              <a:rPr lang="en-US" sz="2000" b="0" i="0">
                <a:effectLst/>
                <a:latin typeface="__fkGroteskNeue_598ab8"/>
              </a:rPr>
              <a:t> </a:t>
            </a:r>
            <a:r>
              <a:rPr lang="en-US" sz="2000" b="1" i="0">
                <a:effectLst/>
                <a:latin typeface="__fkGroteskNeue_598ab8"/>
              </a:rPr>
              <a:t>O</a:t>
            </a:r>
            <a:r>
              <a:rPr lang="en-US" sz="2000" b="0" i="0">
                <a:solidFill>
                  <a:schemeClr val="accent1"/>
                </a:solidFill>
                <a:effectLst/>
                <a:latin typeface="__fkGroteskNeue_598ab8"/>
              </a:rPr>
              <a:t>ptical</a:t>
            </a:r>
            <a:r>
              <a:rPr lang="en-US" sz="2000" b="0" i="0">
                <a:effectLst/>
                <a:latin typeface="__fkGroteskNeue_598ab8"/>
              </a:rPr>
              <a:t> </a:t>
            </a:r>
            <a:r>
              <a:rPr lang="en-US" sz="2000" b="1" i="0">
                <a:effectLst/>
                <a:latin typeface="__fkGroteskNeue_598ab8"/>
              </a:rPr>
              <a:t>C</a:t>
            </a:r>
            <a:r>
              <a:rPr lang="en-US" sz="2000" b="0" i="0">
                <a:solidFill>
                  <a:schemeClr val="accent1"/>
                </a:solidFill>
                <a:effectLst/>
                <a:latin typeface="__fkGroteskNeue_598ab8"/>
              </a:rPr>
              <a:t>haracter</a:t>
            </a:r>
            <a:r>
              <a:rPr lang="en-US" sz="2000" b="0" i="0">
                <a:effectLst/>
                <a:latin typeface="__fkGroteskNeue_598ab8"/>
              </a:rPr>
              <a:t> </a:t>
            </a:r>
            <a:r>
              <a:rPr lang="en-US" sz="2000" b="1" i="0">
                <a:effectLst/>
                <a:latin typeface="__fkGroteskNeue_598ab8"/>
              </a:rPr>
              <a:t>R</a:t>
            </a:r>
            <a:r>
              <a:rPr lang="en-US" sz="2000" b="0" i="0">
                <a:solidFill>
                  <a:schemeClr val="accent1"/>
                </a:solidFill>
                <a:effectLst/>
                <a:latin typeface="__fkGroteskNeue_598ab8"/>
              </a:rPr>
              <a:t>ecognition</a:t>
            </a:r>
          </a:p>
          <a:p>
            <a:endParaRPr lang="fr-FR" sz="2000">
              <a:solidFill>
                <a:schemeClr val="accent1"/>
              </a:solidFill>
              <a:latin typeface="__fkGroteskNeue_598ab8"/>
            </a:endParaRPr>
          </a:p>
          <a:p>
            <a:endParaRPr lang="fr-FR" sz="2000" b="1">
              <a:solidFill>
                <a:schemeClr val="accent1"/>
              </a:solidFill>
              <a:latin typeface="__fkGroteskNeue_598ab8"/>
            </a:endParaRPr>
          </a:p>
          <a:p>
            <a:endParaRPr lang="fr-FR" sz="2000" b="1">
              <a:solidFill>
                <a:schemeClr val="accent1"/>
              </a:solidFill>
            </a:endParaRPr>
          </a:p>
        </p:txBody>
      </p:sp>
      <p:sp>
        <p:nvSpPr>
          <p:cNvPr id="9" name="Google Shape;462;p52">
            <a:extLst>
              <a:ext uri="{FF2B5EF4-FFF2-40B4-BE49-F238E27FC236}">
                <a16:creationId xmlns:a16="http://schemas.microsoft.com/office/drawing/2014/main" id="{7CE2DA98-8C57-C6E5-CCF5-74633E246286}"/>
              </a:ext>
            </a:extLst>
          </p:cNvPr>
          <p:cNvSpPr txBox="1">
            <a:spLocks/>
          </p:cNvSpPr>
          <p:nvPr/>
        </p:nvSpPr>
        <p:spPr>
          <a:xfrm>
            <a:off x="283799" y="254978"/>
            <a:ext cx="852899" cy="7109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fr-FR" sz="1600">
                <a:solidFill>
                  <a:srgbClr val="003399"/>
                </a:solidFill>
                <a:latin typeface="Gill Sans Nova" panose="020B0602020104020203" pitchFamily="34" charset="0"/>
              </a:rPr>
              <a:t>TrOCR</a:t>
            </a:r>
            <a:endParaRPr lang="fr-FR">
              <a:solidFill>
                <a:srgbClr val="003399"/>
              </a:solidFill>
              <a:latin typeface="Gill Sans Nova" panose="020B0602020104020203" pitchFamily="34" charset="0"/>
            </a:endParaRPr>
          </a:p>
        </p:txBody>
      </p:sp>
      <p:sp>
        <p:nvSpPr>
          <p:cNvPr id="12" name="TextBox 11">
            <a:extLst>
              <a:ext uri="{FF2B5EF4-FFF2-40B4-BE49-F238E27FC236}">
                <a16:creationId xmlns:a16="http://schemas.microsoft.com/office/drawing/2014/main" id="{83815491-9041-54E7-B974-5722E69D3661}"/>
              </a:ext>
            </a:extLst>
          </p:cNvPr>
          <p:cNvSpPr txBox="1"/>
          <p:nvPr/>
        </p:nvSpPr>
        <p:spPr>
          <a:xfrm>
            <a:off x="1322359" y="2585011"/>
            <a:ext cx="1238220" cy="338554"/>
          </a:xfrm>
          <a:prstGeom prst="rect">
            <a:avLst/>
          </a:prstGeom>
          <a:noFill/>
        </p:spPr>
        <p:txBody>
          <a:bodyPr wrap="square" rtlCol="0">
            <a:spAutoFit/>
          </a:bodyPr>
          <a:lstStyle/>
          <a:p>
            <a:r>
              <a:rPr lang="en-US" sz="1600">
                <a:solidFill>
                  <a:schemeClr val="tx2"/>
                </a:solidFill>
              </a:rPr>
              <a:t>Small</a:t>
            </a:r>
          </a:p>
        </p:txBody>
      </p:sp>
      <p:sp>
        <p:nvSpPr>
          <p:cNvPr id="13" name="TextBox 12">
            <a:extLst>
              <a:ext uri="{FF2B5EF4-FFF2-40B4-BE49-F238E27FC236}">
                <a16:creationId xmlns:a16="http://schemas.microsoft.com/office/drawing/2014/main" id="{D2BC3B0D-8F57-1AF3-BC18-9F60529D77E6}"/>
              </a:ext>
            </a:extLst>
          </p:cNvPr>
          <p:cNvSpPr txBox="1"/>
          <p:nvPr/>
        </p:nvSpPr>
        <p:spPr>
          <a:xfrm>
            <a:off x="1322359" y="2879706"/>
            <a:ext cx="1238220" cy="338554"/>
          </a:xfrm>
          <a:prstGeom prst="rect">
            <a:avLst/>
          </a:prstGeom>
          <a:noFill/>
        </p:spPr>
        <p:txBody>
          <a:bodyPr wrap="square" rtlCol="0">
            <a:spAutoFit/>
          </a:bodyPr>
          <a:lstStyle/>
          <a:p>
            <a:r>
              <a:rPr lang="en-US" sz="1600">
                <a:solidFill>
                  <a:schemeClr val="tx2"/>
                </a:solidFill>
              </a:rPr>
              <a:t>Base</a:t>
            </a:r>
          </a:p>
        </p:txBody>
      </p:sp>
      <p:sp>
        <p:nvSpPr>
          <p:cNvPr id="14" name="TextBox 13">
            <a:extLst>
              <a:ext uri="{FF2B5EF4-FFF2-40B4-BE49-F238E27FC236}">
                <a16:creationId xmlns:a16="http://schemas.microsoft.com/office/drawing/2014/main" id="{4F510131-19E0-C970-6C5F-9DB85EBFDC5E}"/>
              </a:ext>
            </a:extLst>
          </p:cNvPr>
          <p:cNvSpPr txBox="1"/>
          <p:nvPr/>
        </p:nvSpPr>
        <p:spPr>
          <a:xfrm>
            <a:off x="1322359" y="3174395"/>
            <a:ext cx="1238220" cy="338554"/>
          </a:xfrm>
          <a:prstGeom prst="rect">
            <a:avLst/>
          </a:prstGeom>
          <a:noFill/>
        </p:spPr>
        <p:txBody>
          <a:bodyPr wrap="square" rtlCol="0">
            <a:spAutoFit/>
          </a:bodyPr>
          <a:lstStyle/>
          <a:p>
            <a:r>
              <a:rPr lang="en-US" sz="1600">
                <a:solidFill>
                  <a:schemeClr val="tx2"/>
                </a:solidFill>
              </a:rPr>
              <a:t>Large</a:t>
            </a:r>
          </a:p>
        </p:txBody>
      </p:sp>
      <p:sp>
        <p:nvSpPr>
          <p:cNvPr id="24" name="TextBox 23">
            <a:extLst>
              <a:ext uri="{FF2B5EF4-FFF2-40B4-BE49-F238E27FC236}">
                <a16:creationId xmlns:a16="http://schemas.microsoft.com/office/drawing/2014/main" id="{7A5D746E-7E67-0BF9-8F57-66A768BBEA3D}"/>
              </a:ext>
            </a:extLst>
          </p:cNvPr>
          <p:cNvSpPr txBox="1"/>
          <p:nvPr/>
        </p:nvSpPr>
        <p:spPr>
          <a:xfrm>
            <a:off x="1226522" y="1922610"/>
            <a:ext cx="1504947" cy="584775"/>
          </a:xfrm>
          <a:prstGeom prst="rect">
            <a:avLst/>
          </a:prstGeom>
          <a:noFill/>
        </p:spPr>
        <p:txBody>
          <a:bodyPr wrap="square" rtlCol="0">
            <a:spAutoFit/>
          </a:bodyPr>
          <a:lstStyle/>
          <a:p>
            <a:r>
              <a:rPr lang="en-US" sz="1800" b="1">
                <a:solidFill>
                  <a:schemeClr val="tx2"/>
                </a:solidFill>
              </a:rPr>
              <a:t>Pre-Trained</a:t>
            </a:r>
          </a:p>
          <a:p>
            <a:r>
              <a:rPr lang="en-US">
                <a:solidFill>
                  <a:schemeClr val="tx2"/>
                </a:solidFill>
              </a:rPr>
              <a:t>   (stage 1)</a:t>
            </a:r>
          </a:p>
        </p:txBody>
      </p:sp>
      <p:sp>
        <p:nvSpPr>
          <p:cNvPr id="25" name="TextBox 24">
            <a:extLst>
              <a:ext uri="{FF2B5EF4-FFF2-40B4-BE49-F238E27FC236}">
                <a16:creationId xmlns:a16="http://schemas.microsoft.com/office/drawing/2014/main" id="{125C8D4E-E511-34D8-ECC0-9AFED00CECA2}"/>
              </a:ext>
            </a:extLst>
          </p:cNvPr>
          <p:cNvSpPr txBox="1"/>
          <p:nvPr/>
        </p:nvSpPr>
        <p:spPr>
          <a:xfrm>
            <a:off x="3321444" y="1922606"/>
            <a:ext cx="1504946" cy="369332"/>
          </a:xfrm>
          <a:prstGeom prst="rect">
            <a:avLst/>
          </a:prstGeom>
          <a:noFill/>
        </p:spPr>
        <p:txBody>
          <a:bodyPr wrap="square" rtlCol="0">
            <a:spAutoFit/>
          </a:bodyPr>
          <a:lstStyle/>
          <a:p>
            <a:r>
              <a:rPr lang="en-US" sz="1800" b="1"/>
              <a:t>Handwritten</a:t>
            </a:r>
          </a:p>
        </p:txBody>
      </p:sp>
      <p:sp>
        <p:nvSpPr>
          <p:cNvPr id="26" name="TextBox 25">
            <a:extLst>
              <a:ext uri="{FF2B5EF4-FFF2-40B4-BE49-F238E27FC236}">
                <a16:creationId xmlns:a16="http://schemas.microsoft.com/office/drawing/2014/main" id="{05E1DC99-AD44-2B11-21AA-89B0040A57F8}"/>
              </a:ext>
            </a:extLst>
          </p:cNvPr>
          <p:cNvSpPr txBox="1"/>
          <p:nvPr/>
        </p:nvSpPr>
        <p:spPr>
          <a:xfrm>
            <a:off x="5416364" y="1922605"/>
            <a:ext cx="1211644" cy="369332"/>
          </a:xfrm>
          <a:prstGeom prst="rect">
            <a:avLst/>
          </a:prstGeom>
          <a:noFill/>
        </p:spPr>
        <p:txBody>
          <a:bodyPr wrap="square" rtlCol="0">
            <a:spAutoFit/>
          </a:bodyPr>
          <a:lstStyle/>
          <a:p>
            <a:r>
              <a:rPr lang="en-US" sz="1800" b="1">
                <a:solidFill>
                  <a:schemeClr val="tx2"/>
                </a:solidFill>
              </a:rPr>
              <a:t>Printed</a:t>
            </a:r>
          </a:p>
        </p:txBody>
      </p:sp>
      <p:sp>
        <p:nvSpPr>
          <p:cNvPr id="30" name="TextBox 29">
            <a:extLst>
              <a:ext uri="{FF2B5EF4-FFF2-40B4-BE49-F238E27FC236}">
                <a16:creationId xmlns:a16="http://schemas.microsoft.com/office/drawing/2014/main" id="{F04E4D0A-A93C-E427-C1BA-6717A497BF06}"/>
              </a:ext>
            </a:extLst>
          </p:cNvPr>
          <p:cNvSpPr txBox="1"/>
          <p:nvPr/>
        </p:nvSpPr>
        <p:spPr>
          <a:xfrm>
            <a:off x="7244532" y="1922604"/>
            <a:ext cx="1211644" cy="369332"/>
          </a:xfrm>
          <a:prstGeom prst="rect">
            <a:avLst/>
          </a:prstGeom>
          <a:noFill/>
        </p:spPr>
        <p:txBody>
          <a:bodyPr wrap="square" rtlCol="0">
            <a:spAutoFit/>
          </a:bodyPr>
          <a:lstStyle/>
          <a:p>
            <a:r>
              <a:rPr lang="en-US" sz="1800" b="1">
                <a:solidFill>
                  <a:schemeClr val="tx2"/>
                </a:solidFill>
              </a:rPr>
              <a:t>Scene</a:t>
            </a:r>
          </a:p>
        </p:txBody>
      </p:sp>
      <p:sp>
        <p:nvSpPr>
          <p:cNvPr id="39" name="TextBox 38">
            <a:extLst>
              <a:ext uri="{FF2B5EF4-FFF2-40B4-BE49-F238E27FC236}">
                <a16:creationId xmlns:a16="http://schemas.microsoft.com/office/drawing/2014/main" id="{FCDE64FC-43E2-26D2-8EF2-FCE42BFCCF40}"/>
              </a:ext>
            </a:extLst>
          </p:cNvPr>
          <p:cNvSpPr txBox="1"/>
          <p:nvPr/>
        </p:nvSpPr>
        <p:spPr>
          <a:xfrm>
            <a:off x="3381701" y="2585011"/>
            <a:ext cx="1238220" cy="338554"/>
          </a:xfrm>
          <a:prstGeom prst="rect">
            <a:avLst/>
          </a:prstGeom>
          <a:noFill/>
        </p:spPr>
        <p:txBody>
          <a:bodyPr wrap="square" rtlCol="0">
            <a:spAutoFit/>
          </a:bodyPr>
          <a:lstStyle/>
          <a:p>
            <a:r>
              <a:rPr lang="en-US" sz="1600"/>
              <a:t>Small</a:t>
            </a:r>
          </a:p>
        </p:txBody>
      </p:sp>
      <p:sp>
        <p:nvSpPr>
          <p:cNvPr id="40" name="TextBox 39">
            <a:extLst>
              <a:ext uri="{FF2B5EF4-FFF2-40B4-BE49-F238E27FC236}">
                <a16:creationId xmlns:a16="http://schemas.microsoft.com/office/drawing/2014/main" id="{4D545A1D-AD47-6A5A-6939-251A8774B321}"/>
              </a:ext>
            </a:extLst>
          </p:cNvPr>
          <p:cNvSpPr txBox="1"/>
          <p:nvPr/>
        </p:nvSpPr>
        <p:spPr>
          <a:xfrm>
            <a:off x="3381701" y="2879706"/>
            <a:ext cx="1238220" cy="338554"/>
          </a:xfrm>
          <a:prstGeom prst="rect">
            <a:avLst/>
          </a:prstGeom>
          <a:noFill/>
        </p:spPr>
        <p:txBody>
          <a:bodyPr wrap="square" rtlCol="0">
            <a:spAutoFit/>
          </a:bodyPr>
          <a:lstStyle/>
          <a:p>
            <a:r>
              <a:rPr lang="en-US" sz="1600"/>
              <a:t>Base</a:t>
            </a:r>
          </a:p>
        </p:txBody>
      </p:sp>
      <p:sp>
        <p:nvSpPr>
          <p:cNvPr id="41" name="TextBox 40">
            <a:extLst>
              <a:ext uri="{FF2B5EF4-FFF2-40B4-BE49-F238E27FC236}">
                <a16:creationId xmlns:a16="http://schemas.microsoft.com/office/drawing/2014/main" id="{411482E3-CE5D-BDFE-9189-A5C448B9E2CA}"/>
              </a:ext>
            </a:extLst>
          </p:cNvPr>
          <p:cNvSpPr txBox="1"/>
          <p:nvPr/>
        </p:nvSpPr>
        <p:spPr>
          <a:xfrm>
            <a:off x="3381701" y="3174395"/>
            <a:ext cx="1238220" cy="338554"/>
          </a:xfrm>
          <a:prstGeom prst="rect">
            <a:avLst/>
          </a:prstGeom>
          <a:noFill/>
        </p:spPr>
        <p:txBody>
          <a:bodyPr wrap="square" rtlCol="0">
            <a:spAutoFit/>
          </a:bodyPr>
          <a:lstStyle/>
          <a:p>
            <a:r>
              <a:rPr lang="en-US" sz="1600"/>
              <a:t>Large</a:t>
            </a:r>
          </a:p>
        </p:txBody>
      </p:sp>
      <p:sp>
        <p:nvSpPr>
          <p:cNvPr id="42" name="TextBox 41">
            <a:extLst>
              <a:ext uri="{FF2B5EF4-FFF2-40B4-BE49-F238E27FC236}">
                <a16:creationId xmlns:a16="http://schemas.microsoft.com/office/drawing/2014/main" id="{E37B5F59-A5AF-3FD0-C2FA-BEEA4C7198FA}"/>
              </a:ext>
            </a:extLst>
          </p:cNvPr>
          <p:cNvSpPr txBox="1"/>
          <p:nvPr/>
        </p:nvSpPr>
        <p:spPr>
          <a:xfrm>
            <a:off x="5501840" y="2585011"/>
            <a:ext cx="1238220" cy="338554"/>
          </a:xfrm>
          <a:prstGeom prst="rect">
            <a:avLst/>
          </a:prstGeom>
          <a:noFill/>
        </p:spPr>
        <p:txBody>
          <a:bodyPr wrap="square" rtlCol="0">
            <a:spAutoFit/>
          </a:bodyPr>
          <a:lstStyle/>
          <a:p>
            <a:r>
              <a:rPr lang="en-US" sz="1600">
                <a:solidFill>
                  <a:schemeClr val="tx2"/>
                </a:solidFill>
              </a:rPr>
              <a:t>Small</a:t>
            </a:r>
          </a:p>
        </p:txBody>
      </p:sp>
      <p:sp>
        <p:nvSpPr>
          <p:cNvPr id="43" name="TextBox 42">
            <a:extLst>
              <a:ext uri="{FF2B5EF4-FFF2-40B4-BE49-F238E27FC236}">
                <a16:creationId xmlns:a16="http://schemas.microsoft.com/office/drawing/2014/main" id="{736BF8D5-3B4C-D5CE-BB3A-0B95412BACB6}"/>
              </a:ext>
            </a:extLst>
          </p:cNvPr>
          <p:cNvSpPr txBox="1"/>
          <p:nvPr/>
        </p:nvSpPr>
        <p:spPr>
          <a:xfrm>
            <a:off x="5501840" y="2879706"/>
            <a:ext cx="1238220" cy="338554"/>
          </a:xfrm>
          <a:prstGeom prst="rect">
            <a:avLst/>
          </a:prstGeom>
          <a:noFill/>
        </p:spPr>
        <p:txBody>
          <a:bodyPr wrap="square" rtlCol="0">
            <a:spAutoFit/>
          </a:bodyPr>
          <a:lstStyle/>
          <a:p>
            <a:r>
              <a:rPr lang="en-US" sz="1600">
                <a:solidFill>
                  <a:schemeClr val="tx2"/>
                </a:solidFill>
              </a:rPr>
              <a:t>Base</a:t>
            </a:r>
          </a:p>
        </p:txBody>
      </p:sp>
      <p:sp>
        <p:nvSpPr>
          <p:cNvPr id="44" name="TextBox 43">
            <a:extLst>
              <a:ext uri="{FF2B5EF4-FFF2-40B4-BE49-F238E27FC236}">
                <a16:creationId xmlns:a16="http://schemas.microsoft.com/office/drawing/2014/main" id="{118D234E-9973-E927-EC08-90DB2AE4A468}"/>
              </a:ext>
            </a:extLst>
          </p:cNvPr>
          <p:cNvSpPr txBox="1"/>
          <p:nvPr/>
        </p:nvSpPr>
        <p:spPr>
          <a:xfrm>
            <a:off x="5501840" y="3174395"/>
            <a:ext cx="1238220" cy="338554"/>
          </a:xfrm>
          <a:prstGeom prst="rect">
            <a:avLst/>
          </a:prstGeom>
          <a:noFill/>
        </p:spPr>
        <p:txBody>
          <a:bodyPr wrap="square" rtlCol="0">
            <a:spAutoFit/>
          </a:bodyPr>
          <a:lstStyle/>
          <a:p>
            <a:r>
              <a:rPr lang="en-US" sz="1600">
                <a:solidFill>
                  <a:schemeClr val="tx2"/>
                </a:solidFill>
              </a:rPr>
              <a:t>Large</a:t>
            </a:r>
          </a:p>
        </p:txBody>
      </p:sp>
      <p:sp>
        <p:nvSpPr>
          <p:cNvPr id="45" name="TextBox 44">
            <a:extLst>
              <a:ext uri="{FF2B5EF4-FFF2-40B4-BE49-F238E27FC236}">
                <a16:creationId xmlns:a16="http://schemas.microsoft.com/office/drawing/2014/main" id="{716BB261-4822-A28C-4B95-F2C67EFBE521}"/>
              </a:ext>
            </a:extLst>
          </p:cNvPr>
          <p:cNvSpPr txBox="1"/>
          <p:nvPr/>
        </p:nvSpPr>
        <p:spPr>
          <a:xfrm>
            <a:off x="7323191" y="2585011"/>
            <a:ext cx="1238220" cy="338554"/>
          </a:xfrm>
          <a:prstGeom prst="rect">
            <a:avLst/>
          </a:prstGeom>
          <a:noFill/>
        </p:spPr>
        <p:txBody>
          <a:bodyPr wrap="square" rtlCol="0">
            <a:spAutoFit/>
          </a:bodyPr>
          <a:lstStyle/>
          <a:p>
            <a:r>
              <a:rPr lang="en-US" sz="1600">
                <a:solidFill>
                  <a:schemeClr val="tx2"/>
                </a:solidFill>
              </a:rPr>
              <a:t>Small</a:t>
            </a:r>
          </a:p>
        </p:txBody>
      </p:sp>
      <p:sp>
        <p:nvSpPr>
          <p:cNvPr id="46" name="TextBox 45">
            <a:extLst>
              <a:ext uri="{FF2B5EF4-FFF2-40B4-BE49-F238E27FC236}">
                <a16:creationId xmlns:a16="http://schemas.microsoft.com/office/drawing/2014/main" id="{8FAFEA50-C3BA-794F-F155-59ACADA694E7}"/>
              </a:ext>
            </a:extLst>
          </p:cNvPr>
          <p:cNvSpPr txBox="1"/>
          <p:nvPr/>
        </p:nvSpPr>
        <p:spPr>
          <a:xfrm>
            <a:off x="7323191" y="2879706"/>
            <a:ext cx="1238220" cy="338554"/>
          </a:xfrm>
          <a:prstGeom prst="rect">
            <a:avLst/>
          </a:prstGeom>
          <a:noFill/>
        </p:spPr>
        <p:txBody>
          <a:bodyPr wrap="square" rtlCol="0">
            <a:spAutoFit/>
          </a:bodyPr>
          <a:lstStyle/>
          <a:p>
            <a:r>
              <a:rPr lang="en-US" sz="1600">
                <a:solidFill>
                  <a:schemeClr val="tx2"/>
                </a:solidFill>
              </a:rPr>
              <a:t>Base</a:t>
            </a:r>
          </a:p>
        </p:txBody>
      </p:sp>
    </p:spTree>
    <p:extLst>
      <p:ext uri="{BB962C8B-B14F-4D97-AF65-F5344CB8AC3E}">
        <p14:creationId xmlns:p14="http://schemas.microsoft.com/office/powerpoint/2010/main" val="42458032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8DDC1B04-2D64-191D-AE7F-220CCD545EDD}"/>
            </a:ext>
          </a:extLst>
        </p:cNvPr>
        <p:cNvGrpSpPr/>
        <p:nvPr/>
      </p:nvGrpSpPr>
      <p:grpSpPr>
        <a:xfrm>
          <a:off x="0" y="0"/>
          <a:ext cx="0" cy="0"/>
          <a:chOff x="0" y="0"/>
          <a:chExt cx="0" cy="0"/>
        </a:xfrm>
      </p:grpSpPr>
      <p:cxnSp>
        <p:nvCxnSpPr>
          <p:cNvPr id="502" name="Google Shape;502;p53">
            <a:extLst>
              <a:ext uri="{FF2B5EF4-FFF2-40B4-BE49-F238E27FC236}">
                <a16:creationId xmlns:a16="http://schemas.microsoft.com/office/drawing/2014/main" id="{34672084-EEF7-5DC7-FF42-7D3FA8A2FE1A}"/>
              </a:ext>
            </a:extLst>
          </p:cNvPr>
          <p:cNvCxnSpPr/>
          <p:nvPr/>
        </p:nvCxnSpPr>
        <p:spPr>
          <a:xfrm rot="10800000">
            <a:off x="8860200" y="-48"/>
            <a:ext cx="0" cy="2919300"/>
          </a:xfrm>
          <a:prstGeom prst="straightConnector1">
            <a:avLst/>
          </a:prstGeom>
          <a:noFill/>
          <a:ln w="9525" cap="flat" cmpd="sng">
            <a:solidFill>
              <a:schemeClr val="dk1"/>
            </a:solidFill>
            <a:prstDash val="solid"/>
            <a:round/>
            <a:headEnd type="none" w="med" len="med"/>
            <a:tailEnd type="none" w="med" len="med"/>
          </a:ln>
        </p:spPr>
      </p:cxnSp>
      <p:sp>
        <p:nvSpPr>
          <p:cNvPr id="7" name="Google Shape;450;p52">
            <a:extLst>
              <a:ext uri="{FF2B5EF4-FFF2-40B4-BE49-F238E27FC236}">
                <a16:creationId xmlns:a16="http://schemas.microsoft.com/office/drawing/2014/main" id="{BF5FB73B-9B59-8F70-CC39-970E7A180EAF}"/>
              </a:ext>
            </a:extLst>
          </p:cNvPr>
          <p:cNvSpPr/>
          <p:nvPr/>
        </p:nvSpPr>
        <p:spPr>
          <a:xfrm>
            <a:off x="283799" y="-1"/>
            <a:ext cx="852900" cy="48885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52">
            <a:extLst>
              <a:ext uri="{FF2B5EF4-FFF2-40B4-BE49-F238E27FC236}">
                <a16:creationId xmlns:a16="http://schemas.microsoft.com/office/drawing/2014/main" id="{75AF9A8F-94FB-01B2-F7B6-FEF51FBDB9E1}"/>
              </a:ext>
            </a:extLst>
          </p:cNvPr>
          <p:cNvSpPr txBox="1">
            <a:spLocks/>
          </p:cNvSpPr>
          <p:nvPr/>
        </p:nvSpPr>
        <p:spPr>
          <a:xfrm>
            <a:off x="1267302" y="468923"/>
            <a:ext cx="7794636" cy="19930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200" b="1"/>
              <a:t>TrOCR</a:t>
            </a:r>
          </a:p>
          <a:p>
            <a:r>
              <a:rPr lang="en-US" sz="2000" b="1" i="0">
                <a:solidFill>
                  <a:schemeClr val="tx1"/>
                </a:solidFill>
                <a:effectLst/>
                <a:latin typeface="__fkGroteskNeue_598ab8"/>
              </a:rPr>
              <a:t>Tr</a:t>
            </a:r>
            <a:r>
              <a:rPr lang="en-US" sz="2000" b="0" i="0">
                <a:solidFill>
                  <a:schemeClr val="accent1"/>
                </a:solidFill>
                <a:effectLst/>
                <a:latin typeface="__fkGroteskNeue_598ab8"/>
              </a:rPr>
              <a:t>ansformer-based</a:t>
            </a:r>
            <a:r>
              <a:rPr lang="en-US" sz="2000" b="0" i="0">
                <a:effectLst/>
                <a:latin typeface="__fkGroteskNeue_598ab8"/>
              </a:rPr>
              <a:t> </a:t>
            </a:r>
            <a:r>
              <a:rPr lang="en-US" sz="2000" b="1" i="0">
                <a:effectLst/>
                <a:latin typeface="__fkGroteskNeue_598ab8"/>
              </a:rPr>
              <a:t>O</a:t>
            </a:r>
            <a:r>
              <a:rPr lang="en-US" sz="2000" b="0" i="0">
                <a:solidFill>
                  <a:schemeClr val="accent1"/>
                </a:solidFill>
                <a:effectLst/>
                <a:latin typeface="__fkGroteskNeue_598ab8"/>
              </a:rPr>
              <a:t>ptical</a:t>
            </a:r>
            <a:r>
              <a:rPr lang="en-US" sz="2000" b="0" i="0">
                <a:effectLst/>
                <a:latin typeface="__fkGroteskNeue_598ab8"/>
              </a:rPr>
              <a:t> </a:t>
            </a:r>
            <a:r>
              <a:rPr lang="en-US" sz="2000" b="1" i="0">
                <a:effectLst/>
                <a:latin typeface="__fkGroteskNeue_598ab8"/>
              </a:rPr>
              <a:t>C</a:t>
            </a:r>
            <a:r>
              <a:rPr lang="en-US" sz="2000" b="0" i="0">
                <a:solidFill>
                  <a:schemeClr val="accent1"/>
                </a:solidFill>
                <a:effectLst/>
                <a:latin typeface="__fkGroteskNeue_598ab8"/>
              </a:rPr>
              <a:t>haracter</a:t>
            </a:r>
            <a:r>
              <a:rPr lang="en-US" sz="2000" b="0" i="0">
                <a:effectLst/>
                <a:latin typeface="__fkGroteskNeue_598ab8"/>
              </a:rPr>
              <a:t> </a:t>
            </a:r>
            <a:r>
              <a:rPr lang="en-US" sz="2000" b="1" i="0">
                <a:effectLst/>
                <a:latin typeface="__fkGroteskNeue_598ab8"/>
              </a:rPr>
              <a:t>R</a:t>
            </a:r>
            <a:r>
              <a:rPr lang="en-US" sz="2000" b="0" i="0">
                <a:solidFill>
                  <a:schemeClr val="accent1"/>
                </a:solidFill>
                <a:effectLst/>
                <a:latin typeface="__fkGroteskNeue_598ab8"/>
              </a:rPr>
              <a:t>ecognition</a:t>
            </a:r>
          </a:p>
          <a:p>
            <a:endParaRPr lang="fr-FR" sz="2000">
              <a:solidFill>
                <a:schemeClr val="accent1"/>
              </a:solidFill>
              <a:latin typeface="__fkGroteskNeue_598ab8"/>
            </a:endParaRPr>
          </a:p>
          <a:p>
            <a:endParaRPr lang="fr-FR" sz="2000" b="1">
              <a:solidFill>
                <a:schemeClr val="accent1"/>
              </a:solidFill>
              <a:latin typeface="__fkGroteskNeue_598ab8"/>
            </a:endParaRPr>
          </a:p>
          <a:p>
            <a:endParaRPr lang="fr-FR" sz="2000" b="1">
              <a:solidFill>
                <a:schemeClr val="accent1"/>
              </a:solidFill>
            </a:endParaRPr>
          </a:p>
        </p:txBody>
      </p:sp>
      <p:sp>
        <p:nvSpPr>
          <p:cNvPr id="9" name="Google Shape;462;p52">
            <a:extLst>
              <a:ext uri="{FF2B5EF4-FFF2-40B4-BE49-F238E27FC236}">
                <a16:creationId xmlns:a16="http://schemas.microsoft.com/office/drawing/2014/main" id="{519C39D3-FA0A-2E09-CC2E-F175633B8A24}"/>
              </a:ext>
            </a:extLst>
          </p:cNvPr>
          <p:cNvSpPr txBox="1">
            <a:spLocks/>
          </p:cNvSpPr>
          <p:nvPr/>
        </p:nvSpPr>
        <p:spPr>
          <a:xfrm>
            <a:off x="283799" y="254978"/>
            <a:ext cx="852899" cy="7109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fr-FR" sz="1600">
                <a:solidFill>
                  <a:srgbClr val="003399"/>
                </a:solidFill>
                <a:latin typeface="Gill Sans Nova" panose="020B0602020104020203" pitchFamily="34" charset="0"/>
              </a:rPr>
              <a:t>TrOCR</a:t>
            </a:r>
            <a:endParaRPr lang="fr-FR">
              <a:solidFill>
                <a:srgbClr val="003399"/>
              </a:solidFill>
              <a:latin typeface="Gill Sans Nova" panose="020B0602020104020203" pitchFamily="34" charset="0"/>
            </a:endParaRPr>
          </a:p>
        </p:txBody>
      </p:sp>
      <p:sp>
        <p:nvSpPr>
          <p:cNvPr id="12" name="TextBox 11">
            <a:extLst>
              <a:ext uri="{FF2B5EF4-FFF2-40B4-BE49-F238E27FC236}">
                <a16:creationId xmlns:a16="http://schemas.microsoft.com/office/drawing/2014/main" id="{D457C6E8-E698-AA5D-14BA-C1A5AA4BCA2A}"/>
              </a:ext>
            </a:extLst>
          </p:cNvPr>
          <p:cNvSpPr txBox="1"/>
          <p:nvPr/>
        </p:nvSpPr>
        <p:spPr>
          <a:xfrm>
            <a:off x="1322359" y="2585011"/>
            <a:ext cx="1238220" cy="338554"/>
          </a:xfrm>
          <a:prstGeom prst="rect">
            <a:avLst/>
          </a:prstGeom>
          <a:noFill/>
        </p:spPr>
        <p:txBody>
          <a:bodyPr wrap="square" rtlCol="0">
            <a:spAutoFit/>
          </a:bodyPr>
          <a:lstStyle/>
          <a:p>
            <a:r>
              <a:rPr lang="en-US" sz="1600"/>
              <a:t>Small</a:t>
            </a:r>
          </a:p>
        </p:txBody>
      </p:sp>
      <p:sp>
        <p:nvSpPr>
          <p:cNvPr id="13" name="TextBox 12">
            <a:extLst>
              <a:ext uri="{FF2B5EF4-FFF2-40B4-BE49-F238E27FC236}">
                <a16:creationId xmlns:a16="http://schemas.microsoft.com/office/drawing/2014/main" id="{92DECFA1-119E-06A5-88A0-6EE61374CCB3}"/>
              </a:ext>
            </a:extLst>
          </p:cNvPr>
          <p:cNvSpPr txBox="1"/>
          <p:nvPr/>
        </p:nvSpPr>
        <p:spPr>
          <a:xfrm>
            <a:off x="1322359" y="2879706"/>
            <a:ext cx="1238220" cy="338554"/>
          </a:xfrm>
          <a:prstGeom prst="rect">
            <a:avLst/>
          </a:prstGeom>
          <a:noFill/>
        </p:spPr>
        <p:txBody>
          <a:bodyPr wrap="square" rtlCol="0">
            <a:spAutoFit/>
          </a:bodyPr>
          <a:lstStyle/>
          <a:p>
            <a:r>
              <a:rPr lang="en-US" sz="1600" b="1">
                <a:solidFill>
                  <a:srgbClr val="003399"/>
                </a:solidFill>
              </a:rPr>
              <a:t>Base</a:t>
            </a:r>
          </a:p>
        </p:txBody>
      </p:sp>
      <p:sp>
        <p:nvSpPr>
          <p:cNvPr id="14" name="TextBox 13">
            <a:extLst>
              <a:ext uri="{FF2B5EF4-FFF2-40B4-BE49-F238E27FC236}">
                <a16:creationId xmlns:a16="http://schemas.microsoft.com/office/drawing/2014/main" id="{08B1A1D9-C4E6-D375-8358-5D0D6C3FB45E}"/>
              </a:ext>
            </a:extLst>
          </p:cNvPr>
          <p:cNvSpPr txBox="1"/>
          <p:nvPr/>
        </p:nvSpPr>
        <p:spPr>
          <a:xfrm>
            <a:off x="1322359" y="3174395"/>
            <a:ext cx="1238220" cy="338554"/>
          </a:xfrm>
          <a:prstGeom prst="rect">
            <a:avLst/>
          </a:prstGeom>
          <a:noFill/>
        </p:spPr>
        <p:txBody>
          <a:bodyPr wrap="square" rtlCol="0">
            <a:spAutoFit/>
          </a:bodyPr>
          <a:lstStyle/>
          <a:p>
            <a:r>
              <a:rPr lang="en-US" sz="1600"/>
              <a:t>Large</a:t>
            </a:r>
          </a:p>
        </p:txBody>
      </p:sp>
      <p:sp>
        <p:nvSpPr>
          <p:cNvPr id="24" name="TextBox 23">
            <a:extLst>
              <a:ext uri="{FF2B5EF4-FFF2-40B4-BE49-F238E27FC236}">
                <a16:creationId xmlns:a16="http://schemas.microsoft.com/office/drawing/2014/main" id="{D5D2CFAD-D608-3895-E307-F9F10664B683}"/>
              </a:ext>
            </a:extLst>
          </p:cNvPr>
          <p:cNvSpPr txBox="1"/>
          <p:nvPr/>
        </p:nvSpPr>
        <p:spPr>
          <a:xfrm>
            <a:off x="1226522" y="1922610"/>
            <a:ext cx="1504947" cy="584775"/>
          </a:xfrm>
          <a:prstGeom prst="rect">
            <a:avLst/>
          </a:prstGeom>
          <a:noFill/>
        </p:spPr>
        <p:txBody>
          <a:bodyPr wrap="square" rtlCol="0">
            <a:spAutoFit/>
          </a:bodyPr>
          <a:lstStyle/>
          <a:p>
            <a:r>
              <a:rPr lang="en-US" sz="1800" b="1"/>
              <a:t>Pre-Trained</a:t>
            </a:r>
          </a:p>
          <a:p>
            <a:r>
              <a:rPr lang="en-US"/>
              <a:t>   (stage 1)</a:t>
            </a:r>
          </a:p>
        </p:txBody>
      </p:sp>
      <p:sp>
        <p:nvSpPr>
          <p:cNvPr id="25" name="TextBox 24">
            <a:extLst>
              <a:ext uri="{FF2B5EF4-FFF2-40B4-BE49-F238E27FC236}">
                <a16:creationId xmlns:a16="http://schemas.microsoft.com/office/drawing/2014/main" id="{60FEC3B6-E87A-9E96-2EE5-2DD033701E71}"/>
              </a:ext>
            </a:extLst>
          </p:cNvPr>
          <p:cNvSpPr txBox="1"/>
          <p:nvPr/>
        </p:nvSpPr>
        <p:spPr>
          <a:xfrm>
            <a:off x="3321444" y="1922606"/>
            <a:ext cx="1504946" cy="369332"/>
          </a:xfrm>
          <a:prstGeom prst="rect">
            <a:avLst/>
          </a:prstGeom>
          <a:noFill/>
        </p:spPr>
        <p:txBody>
          <a:bodyPr wrap="square" rtlCol="0">
            <a:spAutoFit/>
          </a:bodyPr>
          <a:lstStyle/>
          <a:p>
            <a:r>
              <a:rPr lang="en-US" sz="1800" b="1">
                <a:solidFill>
                  <a:schemeClr val="tx2"/>
                </a:solidFill>
              </a:rPr>
              <a:t>Handwritten</a:t>
            </a:r>
          </a:p>
        </p:txBody>
      </p:sp>
      <p:sp>
        <p:nvSpPr>
          <p:cNvPr id="26" name="TextBox 25">
            <a:extLst>
              <a:ext uri="{FF2B5EF4-FFF2-40B4-BE49-F238E27FC236}">
                <a16:creationId xmlns:a16="http://schemas.microsoft.com/office/drawing/2014/main" id="{44EB2860-C4F6-D549-D77D-CF3009763C46}"/>
              </a:ext>
            </a:extLst>
          </p:cNvPr>
          <p:cNvSpPr txBox="1"/>
          <p:nvPr/>
        </p:nvSpPr>
        <p:spPr>
          <a:xfrm>
            <a:off x="5416364" y="1922605"/>
            <a:ext cx="1211644" cy="369332"/>
          </a:xfrm>
          <a:prstGeom prst="rect">
            <a:avLst/>
          </a:prstGeom>
          <a:noFill/>
        </p:spPr>
        <p:txBody>
          <a:bodyPr wrap="square" rtlCol="0">
            <a:spAutoFit/>
          </a:bodyPr>
          <a:lstStyle/>
          <a:p>
            <a:r>
              <a:rPr lang="en-US" sz="1800" b="1">
                <a:solidFill>
                  <a:schemeClr val="tx2"/>
                </a:solidFill>
              </a:rPr>
              <a:t>Printed</a:t>
            </a:r>
          </a:p>
        </p:txBody>
      </p:sp>
      <p:sp>
        <p:nvSpPr>
          <p:cNvPr id="30" name="TextBox 29">
            <a:extLst>
              <a:ext uri="{FF2B5EF4-FFF2-40B4-BE49-F238E27FC236}">
                <a16:creationId xmlns:a16="http://schemas.microsoft.com/office/drawing/2014/main" id="{DEE7975C-2274-EEBA-D0B9-9A8DA9F70DA5}"/>
              </a:ext>
            </a:extLst>
          </p:cNvPr>
          <p:cNvSpPr txBox="1"/>
          <p:nvPr/>
        </p:nvSpPr>
        <p:spPr>
          <a:xfrm>
            <a:off x="7244532" y="1922604"/>
            <a:ext cx="1211644" cy="369332"/>
          </a:xfrm>
          <a:prstGeom prst="rect">
            <a:avLst/>
          </a:prstGeom>
          <a:noFill/>
        </p:spPr>
        <p:txBody>
          <a:bodyPr wrap="square" rtlCol="0">
            <a:spAutoFit/>
          </a:bodyPr>
          <a:lstStyle/>
          <a:p>
            <a:r>
              <a:rPr lang="en-US" sz="1800" b="1">
                <a:solidFill>
                  <a:schemeClr val="tx2"/>
                </a:solidFill>
              </a:rPr>
              <a:t>Scene</a:t>
            </a:r>
          </a:p>
        </p:txBody>
      </p:sp>
      <p:sp>
        <p:nvSpPr>
          <p:cNvPr id="39" name="TextBox 38">
            <a:extLst>
              <a:ext uri="{FF2B5EF4-FFF2-40B4-BE49-F238E27FC236}">
                <a16:creationId xmlns:a16="http://schemas.microsoft.com/office/drawing/2014/main" id="{2A40C048-A202-1307-5E2A-029159C76464}"/>
              </a:ext>
            </a:extLst>
          </p:cNvPr>
          <p:cNvSpPr txBox="1"/>
          <p:nvPr/>
        </p:nvSpPr>
        <p:spPr>
          <a:xfrm>
            <a:off x="3381701" y="2585011"/>
            <a:ext cx="1238220" cy="338554"/>
          </a:xfrm>
          <a:prstGeom prst="rect">
            <a:avLst/>
          </a:prstGeom>
          <a:noFill/>
        </p:spPr>
        <p:txBody>
          <a:bodyPr wrap="square" rtlCol="0">
            <a:spAutoFit/>
          </a:bodyPr>
          <a:lstStyle/>
          <a:p>
            <a:r>
              <a:rPr lang="en-US" sz="1600">
                <a:solidFill>
                  <a:schemeClr val="tx2"/>
                </a:solidFill>
              </a:rPr>
              <a:t>Small</a:t>
            </a:r>
          </a:p>
        </p:txBody>
      </p:sp>
      <p:sp>
        <p:nvSpPr>
          <p:cNvPr id="40" name="TextBox 39">
            <a:extLst>
              <a:ext uri="{FF2B5EF4-FFF2-40B4-BE49-F238E27FC236}">
                <a16:creationId xmlns:a16="http://schemas.microsoft.com/office/drawing/2014/main" id="{D8B37B3E-2D19-17E6-780C-12D5FE0A41AD}"/>
              </a:ext>
            </a:extLst>
          </p:cNvPr>
          <p:cNvSpPr txBox="1"/>
          <p:nvPr/>
        </p:nvSpPr>
        <p:spPr>
          <a:xfrm>
            <a:off x="3381701" y="2879706"/>
            <a:ext cx="1238220" cy="338554"/>
          </a:xfrm>
          <a:prstGeom prst="rect">
            <a:avLst/>
          </a:prstGeom>
          <a:noFill/>
        </p:spPr>
        <p:txBody>
          <a:bodyPr wrap="square" rtlCol="0">
            <a:spAutoFit/>
          </a:bodyPr>
          <a:lstStyle/>
          <a:p>
            <a:r>
              <a:rPr lang="en-US" sz="1600">
                <a:solidFill>
                  <a:schemeClr val="tx2"/>
                </a:solidFill>
              </a:rPr>
              <a:t>Base</a:t>
            </a:r>
          </a:p>
        </p:txBody>
      </p:sp>
      <p:sp>
        <p:nvSpPr>
          <p:cNvPr id="41" name="TextBox 40">
            <a:extLst>
              <a:ext uri="{FF2B5EF4-FFF2-40B4-BE49-F238E27FC236}">
                <a16:creationId xmlns:a16="http://schemas.microsoft.com/office/drawing/2014/main" id="{C7C98247-948E-432C-8F9B-73F3FDE7A91D}"/>
              </a:ext>
            </a:extLst>
          </p:cNvPr>
          <p:cNvSpPr txBox="1"/>
          <p:nvPr/>
        </p:nvSpPr>
        <p:spPr>
          <a:xfrm>
            <a:off x="3381701" y="3174395"/>
            <a:ext cx="1238220" cy="338554"/>
          </a:xfrm>
          <a:prstGeom prst="rect">
            <a:avLst/>
          </a:prstGeom>
          <a:noFill/>
        </p:spPr>
        <p:txBody>
          <a:bodyPr wrap="square" rtlCol="0">
            <a:spAutoFit/>
          </a:bodyPr>
          <a:lstStyle/>
          <a:p>
            <a:r>
              <a:rPr lang="en-US" sz="1600">
                <a:solidFill>
                  <a:schemeClr val="tx2"/>
                </a:solidFill>
              </a:rPr>
              <a:t>Large</a:t>
            </a:r>
          </a:p>
        </p:txBody>
      </p:sp>
      <p:sp>
        <p:nvSpPr>
          <p:cNvPr id="42" name="TextBox 41">
            <a:extLst>
              <a:ext uri="{FF2B5EF4-FFF2-40B4-BE49-F238E27FC236}">
                <a16:creationId xmlns:a16="http://schemas.microsoft.com/office/drawing/2014/main" id="{2F9D556A-138F-4364-1B66-276F0BDC9493}"/>
              </a:ext>
            </a:extLst>
          </p:cNvPr>
          <p:cNvSpPr txBox="1"/>
          <p:nvPr/>
        </p:nvSpPr>
        <p:spPr>
          <a:xfrm>
            <a:off x="5501840" y="2585011"/>
            <a:ext cx="1238220" cy="338554"/>
          </a:xfrm>
          <a:prstGeom prst="rect">
            <a:avLst/>
          </a:prstGeom>
          <a:noFill/>
        </p:spPr>
        <p:txBody>
          <a:bodyPr wrap="square" rtlCol="0">
            <a:spAutoFit/>
          </a:bodyPr>
          <a:lstStyle/>
          <a:p>
            <a:r>
              <a:rPr lang="en-US" sz="1600">
                <a:solidFill>
                  <a:schemeClr val="tx2"/>
                </a:solidFill>
              </a:rPr>
              <a:t>Small</a:t>
            </a:r>
          </a:p>
        </p:txBody>
      </p:sp>
      <p:sp>
        <p:nvSpPr>
          <p:cNvPr id="43" name="TextBox 42">
            <a:extLst>
              <a:ext uri="{FF2B5EF4-FFF2-40B4-BE49-F238E27FC236}">
                <a16:creationId xmlns:a16="http://schemas.microsoft.com/office/drawing/2014/main" id="{53C9DFAC-3E61-0D33-5A74-E1E60C6C2981}"/>
              </a:ext>
            </a:extLst>
          </p:cNvPr>
          <p:cNvSpPr txBox="1"/>
          <p:nvPr/>
        </p:nvSpPr>
        <p:spPr>
          <a:xfrm>
            <a:off x="5501840" y="2879706"/>
            <a:ext cx="1238220" cy="338554"/>
          </a:xfrm>
          <a:prstGeom prst="rect">
            <a:avLst/>
          </a:prstGeom>
          <a:noFill/>
        </p:spPr>
        <p:txBody>
          <a:bodyPr wrap="square" rtlCol="0">
            <a:spAutoFit/>
          </a:bodyPr>
          <a:lstStyle/>
          <a:p>
            <a:r>
              <a:rPr lang="en-US" sz="1600">
                <a:solidFill>
                  <a:schemeClr val="tx2"/>
                </a:solidFill>
              </a:rPr>
              <a:t>Base</a:t>
            </a:r>
          </a:p>
        </p:txBody>
      </p:sp>
      <p:sp>
        <p:nvSpPr>
          <p:cNvPr id="44" name="TextBox 43">
            <a:extLst>
              <a:ext uri="{FF2B5EF4-FFF2-40B4-BE49-F238E27FC236}">
                <a16:creationId xmlns:a16="http://schemas.microsoft.com/office/drawing/2014/main" id="{F1B2A381-FFB5-9DCE-DC85-A9771AC2790D}"/>
              </a:ext>
            </a:extLst>
          </p:cNvPr>
          <p:cNvSpPr txBox="1"/>
          <p:nvPr/>
        </p:nvSpPr>
        <p:spPr>
          <a:xfrm>
            <a:off x="5501840" y="3174395"/>
            <a:ext cx="1238220" cy="338554"/>
          </a:xfrm>
          <a:prstGeom prst="rect">
            <a:avLst/>
          </a:prstGeom>
          <a:noFill/>
        </p:spPr>
        <p:txBody>
          <a:bodyPr wrap="square" rtlCol="0">
            <a:spAutoFit/>
          </a:bodyPr>
          <a:lstStyle/>
          <a:p>
            <a:r>
              <a:rPr lang="en-US" sz="1600">
                <a:solidFill>
                  <a:schemeClr val="tx2"/>
                </a:solidFill>
              </a:rPr>
              <a:t>Large</a:t>
            </a:r>
          </a:p>
        </p:txBody>
      </p:sp>
      <p:sp>
        <p:nvSpPr>
          <p:cNvPr id="45" name="TextBox 44">
            <a:extLst>
              <a:ext uri="{FF2B5EF4-FFF2-40B4-BE49-F238E27FC236}">
                <a16:creationId xmlns:a16="http://schemas.microsoft.com/office/drawing/2014/main" id="{92E482A6-BB1D-F730-EB16-54FEE057EDBC}"/>
              </a:ext>
            </a:extLst>
          </p:cNvPr>
          <p:cNvSpPr txBox="1"/>
          <p:nvPr/>
        </p:nvSpPr>
        <p:spPr>
          <a:xfrm>
            <a:off x="7323191" y="2585011"/>
            <a:ext cx="1238220" cy="338554"/>
          </a:xfrm>
          <a:prstGeom prst="rect">
            <a:avLst/>
          </a:prstGeom>
          <a:noFill/>
        </p:spPr>
        <p:txBody>
          <a:bodyPr wrap="square" rtlCol="0">
            <a:spAutoFit/>
          </a:bodyPr>
          <a:lstStyle/>
          <a:p>
            <a:r>
              <a:rPr lang="en-US" sz="1600">
                <a:solidFill>
                  <a:schemeClr val="tx2"/>
                </a:solidFill>
              </a:rPr>
              <a:t>Small</a:t>
            </a:r>
          </a:p>
        </p:txBody>
      </p:sp>
      <p:sp>
        <p:nvSpPr>
          <p:cNvPr id="46" name="TextBox 45">
            <a:extLst>
              <a:ext uri="{FF2B5EF4-FFF2-40B4-BE49-F238E27FC236}">
                <a16:creationId xmlns:a16="http://schemas.microsoft.com/office/drawing/2014/main" id="{8DE2F214-0236-81FD-4F49-49AC52B92CB3}"/>
              </a:ext>
            </a:extLst>
          </p:cNvPr>
          <p:cNvSpPr txBox="1"/>
          <p:nvPr/>
        </p:nvSpPr>
        <p:spPr>
          <a:xfrm>
            <a:off x="7323191" y="2879706"/>
            <a:ext cx="1238220" cy="338554"/>
          </a:xfrm>
          <a:prstGeom prst="rect">
            <a:avLst/>
          </a:prstGeom>
          <a:noFill/>
        </p:spPr>
        <p:txBody>
          <a:bodyPr wrap="square" rtlCol="0">
            <a:spAutoFit/>
          </a:bodyPr>
          <a:lstStyle/>
          <a:p>
            <a:r>
              <a:rPr lang="en-US" sz="1600">
                <a:solidFill>
                  <a:schemeClr val="tx2"/>
                </a:solidFill>
              </a:rPr>
              <a:t>Base</a:t>
            </a:r>
          </a:p>
        </p:txBody>
      </p:sp>
    </p:spTree>
    <p:extLst>
      <p:ext uri="{BB962C8B-B14F-4D97-AF65-F5344CB8AC3E}">
        <p14:creationId xmlns:p14="http://schemas.microsoft.com/office/powerpoint/2010/main" val="404586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1427BECF-059C-E817-4061-BEB996983FF0}"/>
            </a:ext>
          </a:extLst>
        </p:cNvPr>
        <p:cNvGrpSpPr/>
        <p:nvPr/>
      </p:nvGrpSpPr>
      <p:grpSpPr>
        <a:xfrm>
          <a:off x="0" y="0"/>
          <a:ext cx="0" cy="0"/>
          <a:chOff x="0" y="0"/>
          <a:chExt cx="0" cy="0"/>
        </a:xfrm>
      </p:grpSpPr>
      <p:grpSp>
        <p:nvGrpSpPr>
          <p:cNvPr id="405" name="Google Shape;405;p51">
            <a:extLst>
              <a:ext uri="{FF2B5EF4-FFF2-40B4-BE49-F238E27FC236}">
                <a16:creationId xmlns:a16="http://schemas.microsoft.com/office/drawing/2014/main" id="{6D026D37-6523-8540-97E5-4BD2D271BA4E}"/>
              </a:ext>
            </a:extLst>
          </p:cNvPr>
          <p:cNvGrpSpPr/>
          <p:nvPr/>
        </p:nvGrpSpPr>
        <p:grpSpPr>
          <a:xfrm>
            <a:off x="0" y="-1410056"/>
            <a:ext cx="9144000" cy="5143550"/>
            <a:chOff x="0" y="-50"/>
            <a:chExt cx="9144000" cy="5143550"/>
          </a:xfrm>
        </p:grpSpPr>
        <p:sp>
          <p:nvSpPr>
            <p:cNvPr id="406" name="Google Shape;406;p51">
              <a:extLst>
                <a:ext uri="{FF2B5EF4-FFF2-40B4-BE49-F238E27FC236}">
                  <a16:creationId xmlns:a16="http://schemas.microsoft.com/office/drawing/2014/main" id="{A372784E-1EA6-E266-B68B-E91CA644C758}"/>
                </a:ext>
              </a:extLst>
            </p:cNvPr>
            <p:cNvSpPr/>
            <p:nvPr/>
          </p:nvSpPr>
          <p:spPr>
            <a:xfrm>
              <a:off x="0" y="1642453"/>
              <a:ext cx="9144000" cy="9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51">
              <a:extLst>
                <a:ext uri="{FF2B5EF4-FFF2-40B4-BE49-F238E27FC236}">
                  <a16:creationId xmlns:a16="http://schemas.microsoft.com/office/drawing/2014/main" id="{B4B92F76-1BE7-5622-E991-913B3DF804E1}"/>
                </a:ext>
              </a:extLst>
            </p:cNvPr>
            <p:cNvGrpSpPr/>
            <p:nvPr/>
          </p:nvGrpSpPr>
          <p:grpSpPr>
            <a:xfrm>
              <a:off x="283800" y="-50"/>
              <a:ext cx="8718300" cy="5143550"/>
              <a:chOff x="283800" y="-50"/>
              <a:chExt cx="8718300" cy="5143550"/>
            </a:xfrm>
          </p:grpSpPr>
          <p:cxnSp>
            <p:nvCxnSpPr>
              <p:cNvPr id="408" name="Google Shape;408;p51">
                <a:extLst>
                  <a:ext uri="{FF2B5EF4-FFF2-40B4-BE49-F238E27FC236}">
                    <a16:creationId xmlns:a16="http://schemas.microsoft.com/office/drawing/2014/main" id="{FBB51F6C-2359-6413-41C4-BFC1CBE7058F}"/>
                  </a:ext>
                </a:extLst>
              </p:cNvPr>
              <p:cNvCxnSpPr/>
              <p:nvPr/>
            </p:nvCxnSpPr>
            <p:spPr>
              <a:xfrm rot="10800000">
                <a:off x="9002100" y="1642500"/>
                <a:ext cx="0" cy="3501000"/>
              </a:xfrm>
              <a:prstGeom prst="straightConnector1">
                <a:avLst/>
              </a:prstGeom>
              <a:noFill/>
              <a:ln w="9525" cap="flat" cmpd="sng">
                <a:solidFill>
                  <a:schemeClr val="dk1"/>
                </a:solidFill>
                <a:prstDash val="solid"/>
                <a:round/>
                <a:headEnd type="none" w="med" len="med"/>
                <a:tailEnd type="none" w="med" len="med"/>
              </a:ln>
            </p:spPr>
          </p:cxnSp>
          <p:cxnSp>
            <p:nvCxnSpPr>
              <p:cNvPr id="409" name="Google Shape;409;p51">
                <a:extLst>
                  <a:ext uri="{FF2B5EF4-FFF2-40B4-BE49-F238E27FC236}">
                    <a16:creationId xmlns:a16="http://schemas.microsoft.com/office/drawing/2014/main" id="{A655F5EB-2C54-6785-C171-28C39DF6B1C6}"/>
                  </a:ext>
                </a:extLst>
              </p:cNvPr>
              <p:cNvCxnSpPr/>
              <p:nvPr/>
            </p:nvCxnSpPr>
            <p:spPr>
              <a:xfrm rot="10800000">
                <a:off x="283800" y="-50"/>
                <a:ext cx="0" cy="2631600"/>
              </a:xfrm>
              <a:prstGeom prst="straightConnector1">
                <a:avLst/>
              </a:prstGeom>
              <a:noFill/>
              <a:ln w="9525" cap="flat" cmpd="sng">
                <a:solidFill>
                  <a:schemeClr val="dk1"/>
                </a:solidFill>
                <a:prstDash val="solid"/>
                <a:round/>
                <a:headEnd type="none" w="med" len="med"/>
                <a:tailEnd type="none" w="med" len="med"/>
              </a:ln>
            </p:spPr>
          </p:cxnSp>
        </p:grpSp>
      </p:grpSp>
      <p:pic>
        <p:nvPicPr>
          <p:cNvPr id="7" name="Picture 6" descr="A screenshot of a math problem&#10;&#10;Description automatically generated">
            <a:extLst>
              <a:ext uri="{FF2B5EF4-FFF2-40B4-BE49-F238E27FC236}">
                <a16:creationId xmlns:a16="http://schemas.microsoft.com/office/drawing/2014/main" id="{DF8996B6-37B8-7F4B-EC8E-CCE2D58DBFAE}"/>
              </a:ext>
            </a:extLst>
          </p:cNvPr>
          <p:cNvPicPr>
            <a:picLocks noChangeAspect="1"/>
          </p:cNvPicPr>
          <p:nvPr/>
        </p:nvPicPr>
        <p:blipFill>
          <a:blip r:embed="rId3"/>
          <a:stretch>
            <a:fillRect/>
          </a:stretch>
        </p:blipFill>
        <p:spPr>
          <a:xfrm>
            <a:off x="1524202" y="1444239"/>
            <a:ext cx="7335999" cy="3699261"/>
          </a:xfrm>
          <a:prstGeom prst="rect">
            <a:avLst/>
          </a:prstGeom>
        </p:spPr>
      </p:pic>
    </p:spTree>
    <p:extLst>
      <p:ext uri="{BB962C8B-B14F-4D97-AF65-F5344CB8AC3E}">
        <p14:creationId xmlns:p14="http://schemas.microsoft.com/office/powerpoint/2010/main" val="2023197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5" name="Google Shape;405;p51"/>
          <p:cNvGrpSpPr/>
          <p:nvPr/>
        </p:nvGrpSpPr>
        <p:grpSpPr>
          <a:xfrm>
            <a:off x="0" y="2333308"/>
            <a:ext cx="9144000" cy="5143550"/>
            <a:chOff x="0" y="-50"/>
            <a:chExt cx="9144000" cy="5143550"/>
          </a:xfrm>
        </p:grpSpPr>
        <p:sp>
          <p:nvSpPr>
            <p:cNvPr id="406" name="Google Shape;406;p51"/>
            <p:cNvSpPr/>
            <p:nvPr/>
          </p:nvSpPr>
          <p:spPr>
            <a:xfrm>
              <a:off x="0" y="1642453"/>
              <a:ext cx="9144000" cy="9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51"/>
            <p:cNvGrpSpPr/>
            <p:nvPr/>
          </p:nvGrpSpPr>
          <p:grpSpPr>
            <a:xfrm>
              <a:off x="283800" y="-50"/>
              <a:ext cx="8718300" cy="5143550"/>
              <a:chOff x="283800" y="-50"/>
              <a:chExt cx="8718300" cy="5143550"/>
            </a:xfrm>
          </p:grpSpPr>
          <p:cxnSp>
            <p:nvCxnSpPr>
              <p:cNvPr id="408" name="Google Shape;408;p51"/>
              <p:cNvCxnSpPr/>
              <p:nvPr/>
            </p:nvCxnSpPr>
            <p:spPr>
              <a:xfrm rot="10800000">
                <a:off x="9002100" y="1642500"/>
                <a:ext cx="0" cy="3501000"/>
              </a:xfrm>
              <a:prstGeom prst="straightConnector1">
                <a:avLst/>
              </a:prstGeom>
              <a:noFill/>
              <a:ln w="9525" cap="flat" cmpd="sng">
                <a:solidFill>
                  <a:schemeClr val="dk1"/>
                </a:solidFill>
                <a:prstDash val="solid"/>
                <a:round/>
                <a:headEnd type="none" w="med" len="med"/>
                <a:tailEnd type="none" w="med" len="med"/>
              </a:ln>
            </p:spPr>
          </p:cxnSp>
          <p:cxnSp>
            <p:nvCxnSpPr>
              <p:cNvPr id="409" name="Google Shape;409;p51"/>
              <p:cNvCxnSpPr/>
              <p:nvPr/>
            </p:nvCxnSpPr>
            <p:spPr>
              <a:xfrm rot="10800000">
                <a:off x="283800" y="-50"/>
                <a:ext cx="0" cy="2631600"/>
              </a:xfrm>
              <a:prstGeom prst="straightConnector1">
                <a:avLst/>
              </a:prstGeom>
              <a:noFill/>
              <a:ln w="9525" cap="flat" cmpd="sng">
                <a:solidFill>
                  <a:schemeClr val="dk1"/>
                </a:solidFill>
                <a:prstDash val="solid"/>
                <a:round/>
                <a:headEnd type="none" w="med" len="med"/>
                <a:tailEnd type="none" w="med" len="med"/>
              </a:ln>
            </p:spPr>
          </p:cxnSp>
        </p:grpSp>
      </p:grpSp>
      <p:sp>
        <p:nvSpPr>
          <p:cNvPr id="412" name="Google Shape;412;p51"/>
          <p:cNvSpPr txBox="1">
            <a:spLocks noGrp="1"/>
          </p:cNvSpPr>
          <p:nvPr>
            <p:ph type="subTitle" idx="2"/>
          </p:nvPr>
        </p:nvSpPr>
        <p:spPr>
          <a:xfrm>
            <a:off x="567600" y="4193311"/>
            <a:ext cx="24003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00"/>
              <a:t>Demo</a:t>
            </a:r>
            <a:endParaRPr sz="4200"/>
          </a:p>
        </p:txBody>
      </p:sp>
      <p:pic>
        <p:nvPicPr>
          <p:cNvPr id="16" name="Picture 15">
            <a:hlinkClick r:id="rId3" action="ppaction://hlinksldjump"/>
            <a:extLst>
              <a:ext uri="{FF2B5EF4-FFF2-40B4-BE49-F238E27FC236}">
                <a16:creationId xmlns:a16="http://schemas.microsoft.com/office/drawing/2014/main" id="{F3E168FE-A186-AF53-CB63-349AC2B3D9DB}"/>
              </a:ext>
            </a:extLst>
          </p:cNvPr>
          <p:cNvPicPr>
            <a:picLocks noChangeAspect="1"/>
          </p:cNvPicPr>
          <p:nvPr/>
        </p:nvPicPr>
        <p:blipFill>
          <a:blip r:embed="rId4"/>
          <a:stretch>
            <a:fillRect/>
          </a:stretch>
        </p:blipFill>
        <p:spPr>
          <a:xfrm>
            <a:off x="1527797" y="466437"/>
            <a:ext cx="5853771" cy="32918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04"/>
        <p:cNvGrpSpPr/>
        <p:nvPr/>
      </p:nvGrpSpPr>
      <p:grpSpPr>
        <a:xfrm>
          <a:off x="0" y="0"/>
          <a:ext cx="0" cy="0"/>
          <a:chOff x="0" y="0"/>
          <a:chExt cx="0" cy="0"/>
        </a:xfrm>
      </p:grpSpPr>
      <p:grpSp>
        <p:nvGrpSpPr>
          <p:cNvPr id="407" name="Google Shape;407;p51"/>
          <p:cNvGrpSpPr/>
          <p:nvPr/>
        </p:nvGrpSpPr>
        <p:grpSpPr>
          <a:xfrm>
            <a:off x="283800" y="2333308"/>
            <a:ext cx="8718300" cy="5143550"/>
            <a:chOff x="283800" y="-50"/>
            <a:chExt cx="8718300" cy="5143550"/>
          </a:xfrm>
        </p:grpSpPr>
        <p:cxnSp>
          <p:nvCxnSpPr>
            <p:cNvPr id="408" name="Google Shape;408;p51"/>
            <p:cNvCxnSpPr/>
            <p:nvPr/>
          </p:nvCxnSpPr>
          <p:spPr>
            <a:xfrm rot="10800000">
              <a:off x="9002100" y="1642500"/>
              <a:ext cx="0" cy="3501000"/>
            </a:xfrm>
            <a:prstGeom prst="straightConnector1">
              <a:avLst/>
            </a:prstGeom>
            <a:noFill/>
            <a:ln w="9525" cap="flat" cmpd="sng">
              <a:solidFill>
                <a:schemeClr val="dk1"/>
              </a:solidFill>
              <a:prstDash val="solid"/>
              <a:round/>
              <a:headEnd type="none" w="med" len="med"/>
              <a:tailEnd type="none" w="med" len="med"/>
            </a:ln>
          </p:spPr>
        </p:cxnSp>
        <p:cxnSp>
          <p:nvCxnSpPr>
            <p:cNvPr id="409" name="Google Shape;409;p51"/>
            <p:cNvCxnSpPr/>
            <p:nvPr/>
          </p:nvCxnSpPr>
          <p:spPr>
            <a:xfrm rot="10800000">
              <a:off x="283800" y="-50"/>
              <a:ext cx="0" cy="2631600"/>
            </a:xfrm>
            <a:prstGeom prst="straightConnector1">
              <a:avLst/>
            </a:prstGeom>
            <a:noFill/>
            <a:ln w="9525" cap="flat" cmpd="sng">
              <a:solidFill>
                <a:schemeClr val="dk1"/>
              </a:solidFill>
              <a:prstDash val="solid"/>
              <a:round/>
              <a:headEnd type="none" w="med" len="med"/>
              <a:tailEnd type="none" w="med" len="med"/>
            </a:ln>
          </p:spPr>
        </p:cxnSp>
      </p:grpSp>
      <p:pic>
        <p:nvPicPr>
          <p:cNvPr id="14" name="demo_streamlit">
            <a:hlinkClick r:id="" action="ppaction://media"/>
            <a:extLst>
              <a:ext uri="{FF2B5EF4-FFF2-40B4-BE49-F238E27FC236}">
                <a16:creationId xmlns:a16="http://schemas.microsoft.com/office/drawing/2014/main" id="{96D65FD5-67CC-93A3-EA2B-81EF0F8E13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84882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7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9" name="Google Shape;579;p61"/>
          <p:cNvSpPr/>
          <p:nvPr/>
        </p:nvSpPr>
        <p:spPr>
          <a:xfrm>
            <a:off x="0" y="584500"/>
            <a:ext cx="76215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9;p50">
            <a:extLst>
              <a:ext uri="{FF2B5EF4-FFF2-40B4-BE49-F238E27FC236}">
                <a16:creationId xmlns:a16="http://schemas.microsoft.com/office/drawing/2014/main" id="{636D3680-1D80-2D31-B32B-36B72541EF22}"/>
              </a:ext>
            </a:extLst>
          </p:cNvPr>
          <p:cNvSpPr txBox="1">
            <a:spLocks/>
          </p:cNvSpPr>
          <p:nvPr/>
        </p:nvSpPr>
        <p:spPr>
          <a:xfrm flipH="1">
            <a:off x="6431550" y="516038"/>
            <a:ext cx="1076100" cy="87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4200"/>
              <a:t>04</a:t>
            </a:r>
          </a:p>
        </p:txBody>
      </p:sp>
      <p:sp>
        <p:nvSpPr>
          <p:cNvPr id="8" name="Title 7">
            <a:extLst>
              <a:ext uri="{FF2B5EF4-FFF2-40B4-BE49-F238E27FC236}">
                <a16:creationId xmlns:a16="http://schemas.microsoft.com/office/drawing/2014/main" id="{DF160E74-1B55-8099-F0A6-63F2FC8ECE10}"/>
              </a:ext>
            </a:extLst>
          </p:cNvPr>
          <p:cNvSpPr>
            <a:spLocks noGrp="1"/>
          </p:cNvSpPr>
          <p:nvPr>
            <p:ph type="title" idx="5"/>
          </p:nvPr>
        </p:nvSpPr>
        <p:spPr>
          <a:xfrm>
            <a:off x="4035577" y="1707938"/>
            <a:ext cx="4402200" cy="738900"/>
          </a:xfrm>
        </p:spPr>
        <p:txBody>
          <a:bodyPr/>
          <a:lstStyle/>
          <a:p>
            <a:r>
              <a:rPr lang="en-US" sz="4200"/>
              <a:t>Letters</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C319-F9E1-0D1F-CE81-D0B51741E10F}"/>
              </a:ext>
            </a:extLst>
          </p:cNvPr>
          <p:cNvSpPr>
            <a:spLocks noGrp="1"/>
          </p:cNvSpPr>
          <p:nvPr>
            <p:ph type="title"/>
          </p:nvPr>
        </p:nvSpPr>
        <p:spPr/>
        <p:txBody>
          <a:bodyPr/>
          <a:lstStyle/>
          <a:p>
            <a:r>
              <a:rPr lang="en-US"/>
              <a:t>Dataset 1: Upper and Lower Case together in 26 classes </a:t>
            </a:r>
          </a:p>
          <a:p>
            <a:endParaRPr lang="en-US"/>
          </a:p>
        </p:txBody>
      </p:sp>
      <p:sp>
        <p:nvSpPr>
          <p:cNvPr id="4" name="Text Placeholder 3">
            <a:extLst>
              <a:ext uri="{FF2B5EF4-FFF2-40B4-BE49-F238E27FC236}">
                <a16:creationId xmlns:a16="http://schemas.microsoft.com/office/drawing/2014/main" id="{93ED183A-895C-4828-907F-F99DCE71B18C}"/>
              </a:ext>
            </a:extLst>
          </p:cNvPr>
          <p:cNvSpPr>
            <a:spLocks noGrp="1"/>
          </p:cNvSpPr>
          <p:nvPr>
            <p:ph type="body" idx="1"/>
          </p:nvPr>
        </p:nvSpPr>
        <p:spPr/>
        <p:txBody>
          <a:bodyPr/>
          <a:lstStyle/>
          <a:p>
            <a:r>
              <a:rPr lang="en-US"/>
              <a:t>The EMNIST Letters dataset merges a balanced set of the uppercase and lowercase letters into a single 26-class task.</a:t>
            </a:r>
          </a:p>
          <a:p>
            <a:pPr>
              <a:lnSpc>
                <a:spcPct val="114999"/>
              </a:lnSpc>
            </a:pPr>
            <a:endParaRPr lang="en-US"/>
          </a:p>
          <a:p>
            <a:pPr>
              <a:lnSpc>
                <a:spcPct val="114999"/>
              </a:lnSpc>
            </a:pPr>
            <a:r>
              <a:rPr lang="en-US"/>
              <a:t>train: 88,800 test: 14,800 total: 103,600 classes: 37</a:t>
            </a:r>
          </a:p>
        </p:txBody>
      </p:sp>
      <p:sp>
        <p:nvSpPr>
          <p:cNvPr id="3" name="Subtitle 2">
            <a:extLst>
              <a:ext uri="{FF2B5EF4-FFF2-40B4-BE49-F238E27FC236}">
                <a16:creationId xmlns:a16="http://schemas.microsoft.com/office/drawing/2014/main" id="{B83C1903-7053-9875-E099-679998327401}"/>
              </a:ext>
            </a:extLst>
          </p:cNvPr>
          <p:cNvSpPr>
            <a:spLocks noGrp="1"/>
          </p:cNvSpPr>
          <p:nvPr>
            <p:ph type="subTitle" idx="3"/>
          </p:nvPr>
        </p:nvSpPr>
        <p:spPr/>
        <p:txBody>
          <a:bodyPr/>
          <a:lstStyle/>
          <a:p>
            <a:pPr>
              <a:lnSpc>
                <a:spcPct val="114999"/>
              </a:lnSpc>
            </a:pPr>
            <a:endParaRPr lang="en-US"/>
          </a:p>
        </p:txBody>
      </p:sp>
      <p:pic>
        <p:nvPicPr>
          <p:cNvPr id="5" name="Picture 4" descr="A white symbol on a black background&#10;&#10;Description automatically generated">
            <a:extLst>
              <a:ext uri="{FF2B5EF4-FFF2-40B4-BE49-F238E27FC236}">
                <a16:creationId xmlns:a16="http://schemas.microsoft.com/office/drawing/2014/main" id="{79C4CF16-BAA8-820B-B8B0-975E319FFE1C}"/>
              </a:ext>
            </a:extLst>
          </p:cNvPr>
          <p:cNvPicPr>
            <a:picLocks noChangeAspect="1"/>
          </p:cNvPicPr>
          <p:nvPr/>
        </p:nvPicPr>
        <p:blipFill>
          <a:blip r:embed="rId2"/>
          <a:stretch>
            <a:fillRect/>
          </a:stretch>
        </p:blipFill>
        <p:spPr>
          <a:xfrm>
            <a:off x="4843412" y="1815894"/>
            <a:ext cx="2959917" cy="2816021"/>
          </a:xfrm>
          <a:prstGeom prst="rect">
            <a:avLst/>
          </a:prstGeom>
        </p:spPr>
      </p:pic>
    </p:spTree>
    <p:extLst>
      <p:ext uri="{BB962C8B-B14F-4D97-AF65-F5344CB8AC3E}">
        <p14:creationId xmlns:p14="http://schemas.microsoft.com/office/powerpoint/2010/main" val="2595092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45"/>
          <p:cNvGrpSpPr/>
          <p:nvPr/>
        </p:nvGrpSpPr>
        <p:grpSpPr>
          <a:xfrm>
            <a:off x="0" y="0"/>
            <a:ext cx="2473800" cy="4131000"/>
            <a:chOff x="0" y="0"/>
            <a:chExt cx="2473800" cy="4131000"/>
          </a:xfrm>
        </p:grpSpPr>
        <p:sp>
          <p:nvSpPr>
            <p:cNvPr id="333" name="Google Shape;333;p45"/>
            <p:cNvSpPr/>
            <p:nvPr/>
          </p:nvSpPr>
          <p:spPr>
            <a:xfrm>
              <a:off x="0" y="1012500"/>
              <a:ext cx="2473800" cy="87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 name="Google Shape;334;p45"/>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grpSp>
      <p:sp>
        <p:nvSpPr>
          <p:cNvPr id="335" name="Google Shape;335;p45"/>
          <p:cNvSpPr txBox="1">
            <a:spLocks noGrp="1"/>
          </p:cNvSpPr>
          <p:nvPr>
            <p:ph type="title"/>
          </p:nvPr>
        </p:nvSpPr>
        <p:spPr>
          <a:xfrm>
            <a:off x="1512075" y="2036300"/>
            <a:ext cx="5718060" cy="14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36" name="Google Shape;336;p45"/>
          <p:cNvSpPr txBox="1">
            <a:spLocks noGrp="1"/>
          </p:cNvSpPr>
          <p:nvPr>
            <p:ph type="title" idx="2"/>
          </p:nvPr>
        </p:nvSpPr>
        <p:spPr>
          <a:xfrm>
            <a:off x="1512075" y="1012500"/>
            <a:ext cx="1076100" cy="87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Simple architecture</a:t>
            </a:r>
          </a:p>
        </p:txBody>
      </p:sp>
      <p:pic>
        <p:nvPicPr>
          <p:cNvPr id="7" name="Picture 6">
            <a:extLst>
              <a:ext uri="{FF2B5EF4-FFF2-40B4-BE49-F238E27FC236}">
                <a16:creationId xmlns:a16="http://schemas.microsoft.com/office/drawing/2014/main" id="{C8F163D2-3315-8D16-612A-FB09D0468505}"/>
              </a:ext>
            </a:extLst>
          </p:cNvPr>
          <p:cNvPicPr>
            <a:picLocks noChangeAspect="1"/>
          </p:cNvPicPr>
          <p:nvPr/>
        </p:nvPicPr>
        <p:blipFill>
          <a:blip r:embed="rId2"/>
          <a:stretch>
            <a:fillRect/>
          </a:stretch>
        </p:blipFill>
        <p:spPr>
          <a:xfrm>
            <a:off x="1700672" y="2777461"/>
            <a:ext cx="6816520" cy="178701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8161DFC1-7BAB-00B1-9CA1-508F8B9E642F}"/>
              </a:ext>
            </a:extLst>
          </p:cNvPr>
          <p:cNvPicPr>
            <a:picLocks noChangeAspect="1"/>
          </p:cNvPicPr>
          <p:nvPr/>
        </p:nvPicPr>
        <p:blipFill>
          <a:blip r:embed="rId3"/>
          <a:stretch>
            <a:fillRect/>
          </a:stretch>
        </p:blipFill>
        <p:spPr>
          <a:xfrm>
            <a:off x="493149" y="1283899"/>
            <a:ext cx="5604387" cy="1635490"/>
          </a:xfrm>
          <a:prstGeom prst="rect">
            <a:avLst/>
          </a:prstGeom>
        </p:spPr>
      </p:pic>
    </p:spTree>
    <p:extLst>
      <p:ext uri="{BB962C8B-B14F-4D97-AF65-F5344CB8AC3E}">
        <p14:creationId xmlns:p14="http://schemas.microsoft.com/office/powerpoint/2010/main" val="2480544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FAF7-B258-0362-A592-4F4F8ADD3117}"/>
              </a:ext>
            </a:extLst>
          </p:cNvPr>
          <p:cNvSpPr>
            <a:spLocks noGrp="1"/>
          </p:cNvSpPr>
          <p:nvPr>
            <p:ph type="title"/>
          </p:nvPr>
        </p:nvSpPr>
        <p:spPr/>
        <p:txBody>
          <a:bodyPr/>
          <a:lstStyle/>
          <a:p>
            <a:r>
              <a:rPr lang="en-US"/>
              <a:t>Misclassification</a:t>
            </a:r>
          </a:p>
        </p:txBody>
      </p:sp>
      <p:pic>
        <p:nvPicPr>
          <p:cNvPr id="6" name="Picture 5">
            <a:extLst>
              <a:ext uri="{FF2B5EF4-FFF2-40B4-BE49-F238E27FC236}">
                <a16:creationId xmlns:a16="http://schemas.microsoft.com/office/drawing/2014/main" id="{463285C9-03EF-0011-187A-2B97CF8DCCEB}"/>
              </a:ext>
            </a:extLst>
          </p:cNvPr>
          <p:cNvPicPr>
            <a:picLocks noChangeAspect="1"/>
          </p:cNvPicPr>
          <p:nvPr/>
        </p:nvPicPr>
        <p:blipFill>
          <a:blip r:embed="rId2"/>
          <a:stretch>
            <a:fillRect/>
          </a:stretch>
        </p:blipFill>
        <p:spPr>
          <a:xfrm>
            <a:off x="1542243" y="1032386"/>
            <a:ext cx="5017909" cy="3797710"/>
          </a:xfrm>
          <a:prstGeom prst="rect">
            <a:avLst/>
          </a:prstGeom>
        </p:spPr>
      </p:pic>
    </p:spTree>
    <p:extLst>
      <p:ext uri="{BB962C8B-B14F-4D97-AF65-F5344CB8AC3E}">
        <p14:creationId xmlns:p14="http://schemas.microsoft.com/office/powerpoint/2010/main" val="2432229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A bit more complex architecture</a:t>
            </a:r>
          </a:p>
        </p:txBody>
      </p:sp>
      <p:pic>
        <p:nvPicPr>
          <p:cNvPr id="4" name="Picture 3" descr="A screenshot of a computer code&#10;&#10;Description automatically generated">
            <a:extLst>
              <a:ext uri="{FF2B5EF4-FFF2-40B4-BE49-F238E27FC236}">
                <a16:creationId xmlns:a16="http://schemas.microsoft.com/office/drawing/2014/main" id="{10BF93A0-2132-5066-3DDC-704FC8868989}"/>
              </a:ext>
            </a:extLst>
          </p:cNvPr>
          <p:cNvPicPr>
            <a:picLocks noChangeAspect="1"/>
          </p:cNvPicPr>
          <p:nvPr/>
        </p:nvPicPr>
        <p:blipFill>
          <a:blip r:embed="rId2"/>
          <a:stretch>
            <a:fillRect/>
          </a:stretch>
        </p:blipFill>
        <p:spPr>
          <a:xfrm>
            <a:off x="370617" y="1287693"/>
            <a:ext cx="4572000" cy="1475334"/>
          </a:xfrm>
          <a:prstGeom prst="rect">
            <a:avLst/>
          </a:prstGeom>
        </p:spPr>
      </p:pic>
      <p:pic>
        <p:nvPicPr>
          <p:cNvPr id="5" name="Picture 4">
            <a:extLst>
              <a:ext uri="{FF2B5EF4-FFF2-40B4-BE49-F238E27FC236}">
                <a16:creationId xmlns:a16="http://schemas.microsoft.com/office/drawing/2014/main" id="{E188B514-85F5-9D23-70F7-E68907AF0CDA}"/>
              </a:ext>
            </a:extLst>
          </p:cNvPr>
          <p:cNvPicPr>
            <a:picLocks noChangeAspect="1"/>
          </p:cNvPicPr>
          <p:nvPr/>
        </p:nvPicPr>
        <p:blipFill>
          <a:blip r:embed="rId3"/>
          <a:stretch>
            <a:fillRect/>
          </a:stretch>
        </p:blipFill>
        <p:spPr>
          <a:xfrm>
            <a:off x="391754" y="2850186"/>
            <a:ext cx="4465996" cy="1553989"/>
          </a:xfrm>
          <a:prstGeom prst="rect">
            <a:avLst/>
          </a:prstGeom>
        </p:spPr>
      </p:pic>
      <p:sp>
        <p:nvSpPr>
          <p:cNvPr id="9" name="Title 1">
            <a:extLst>
              <a:ext uri="{FF2B5EF4-FFF2-40B4-BE49-F238E27FC236}">
                <a16:creationId xmlns:a16="http://schemas.microsoft.com/office/drawing/2014/main" id="{5BB96C49-D633-C7F8-552D-9AD8C0D670EE}"/>
              </a:ext>
            </a:extLst>
          </p:cNvPr>
          <p:cNvSpPr txBox="1">
            <a:spLocks/>
          </p:cNvSpPr>
          <p:nvPr/>
        </p:nvSpPr>
        <p:spPr>
          <a:xfrm>
            <a:off x="4856907" y="3628034"/>
            <a:ext cx="3431251" cy="554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9pPr>
          </a:lstStyle>
          <a:p>
            <a:r>
              <a:rPr lang="en-US"/>
              <a:t>92% — slightly better </a:t>
            </a:r>
          </a:p>
        </p:txBody>
      </p:sp>
    </p:spTree>
    <p:extLst>
      <p:ext uri="{BB962C8B-B14F-4D97-AF65-F5344CB8AC3E}">
        <p14:creationId xmlns:p14="http://schemas.microsoft.com/office/powerpoint/2010/main" val="754007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FAF7-B258-0362-A592-4F4F8ADD3117}"/>
              </a:ext>
            </a:extLst>
          </p:cNvPr>
          <p:cNvSpPr>
            <a:spLocks noGrp="1"/>
          </p:cNvSpPr>
          <p:nvPr>
            <p:ph type="title"/>
          </p:nvPr>
        </p:nvSpPr>
        <p:spPr/>
        <p:txBody>
          <a:bodyPr/>
          <a:lstStyle/>
          <a:p>
            <a:r>
              <a:rPr lang="en-US"/>
              <a:t>Misclassification</a:t>
            </a:r>
          </a:p>
        </p:txBody>
      </p:sp>
      <p:pic>
        <p:nvPicPr>
          <p:cNvPr id="3" name="Picture 2" descr="A group of white letters in black squares&#10;&#10;Description automatically generated">
            <a:extLst>
              <a:ext uri="{FF2B5EF4-FFF2-40B4-BE49-F238E27FC236}">
                <a16:creationId xmlns:a16="http://schemas.microsoft.com/office/drawing/2014/main" id="{4D969BF0-8B5A-C8B1-A270-A870F5A74B7D}"/>
              </a:ext>
            </a:extLst>
          </p:cNvPr>
          <p:cNvPicPr>
            <a:picLocks noChangeAspect="1"/>
          </p:cNvPicPr>
          <p:nvPr/>
        </p:nvPicPr>
        <p:blipFill>
          <a:blip r:embed="rId2"/>
          <a:stretch>
            <a:fillRect/>
          </a:stretch>
        </p:blipFill>
        <p:spPr>
          <a:xfrm>
            <a:off x="424016" y="1359014"/>
            <a:ext cx="8113808" cy="3218199"/>
          </a:xfrm>
          <a:prstGeom prst="rect">
            <a:avLst/>
          </a:prstGeom>
        </p:spPr>
      </p:pic>
    </p:spTree>
    <p:extLst>
      <p:ext uri="{BB962C8B-B14F-4D97-AF65-F5344CB8AC3E}">
        <p14:creationId xmlns:p14="http://schemas.microsoft.com/office/powerpoint/2010/main" val="1009694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Separate labels for Upper &amp; lower case</a:t>
            </a:r>
          </a:p>
        </p:txBody>
      </p:sp>
      <p:sp>
        <p:nvSpPr>
          <p:cNvPr id="9" name="Title 1">
            <a:extLst>
              <a:ext uri="{FF2B5EF4-FFF2-40B4-BE49-F238E27FC236}">
                <a16:creationId xmlns:a16="http://schemas.microsoft.com/office/drawing/2014/main" id="{5BB96C49-D633-C7F8-552D-9AD8C0D670EE}"/>
              </a:ext>
            </a:extLst>
          </p:cNvPr>
          <p:cNvSpPr txBox="1">
            <a:spLocks/>
          </p:cNvSpPr>
          <p:nvPr/>
        </p:nvSpPr>
        <p:spPr>
          <a:xfrm>
            <a:off x="2746045" y="3628034"/>
            <a:ext cx="5542113" cy="554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9pPr>
          </a:lstStyle>
          <a:p>
            <a:r>
              <a:rPr lang="en-US"/>
              <a:t>86% accuracy — why? </a:t>
            </a:r>
          </a:p>
        </p:txBody>
      </p:sp>
      <p:pic>
        <p:nvPicPr>
          <p:cNvPr id="3" name="Picture 2" descr="A number and text on a white background&#10;&#10;Description automatically generated">
            <a:extLst>
              <a:ext uri="{FF2B5EF4-FFF2-40B4-BE49-F238E27FC236}">
                <a16:creationId xmlns:a16="http://schemas.microsoft.com/office/drawing/2014/main" id="{5946160E-AD12-4740-6043-C52471C0BCC3}"/>
              </a:ext>
            </a:extLst>
          </p:cNvPr>
          <p:cNvPicPr>
            <a:picLocks noChangeAspect="1"/>
          </p:cNvPicPr>
          <p:nvPr/>
        </p:nvPicPr>
        <p:blipFill>
          <a:blip r:embed="rId2"/>
          <a:stretch>
            <a:fillRect/>
          </a:stretch>
        </p:blipFill>
        <p:spPr>
          <a:xfrm>
            <a:off x="714374" y="1168498"/>
            <a:ext cx="6221976" cy="2142825"/>
          </a:xfrm>
          <a:prstGeom prst="rect">
            <a:avLst/>
          </a:prstGeom>
        </p:spPr>
      </p:pic>
    </p:spTree>
    <p:extLst>
      <p:ext uri="{BB962C8B-B14F-4D97-AF65-F5344CB8AC3E}">
        <p14:creationId xmlns:p14="http://schemas.microsoft.com/office/powerpoint/2010/main" val="2406524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FAF7-B258-0362-A592-4F4F8ADD3117}"/>
              </a:ext>
            </a:extLst>
          </p:cNvPr>
          <p:cNvSpPr>
            <a:spLocks noGrp="1"/>
          </p:cNvSpPr>
          <p:nvPr>
            <p:ph type="title"/>
          </p:nvPr>
        </p:nvSpPr>
        <p:spPr>
          <a:xfrm>
            <a:off x="-1886178" y="323166"/>
            <a:ext cx="7717500" cy="549900"/>
          </a:xfrm>
        </p:spPr>
        <p:txBody>
          <a:bodyPr/>
          <a:lstStyle/>
          <a:p>
            <a:r>
              <a:rPr lang="en-US"/>
              <a:t>Confusion Matrix</a:t>
            </a:r>
            <a:br>
              <a:rPr lang="en-US"/>
            </a:br>
            <a:r>
              <a:rPr lang="en-US"/>
              <a:t>letters + digits</a:t>
            </a:r>
          </a:p>
        </p:txBody>
      </p:sp>
      <p:pic>
        <p:nvPicPr>
          <p:cNvPr id="4" name="Picture 3" descr="A diagram of numbers and letters&#10;&#10;Description automatically generated">
            <a:extLst>
              <a:ext uri="{FF2B5EF4-FFF2-40B4-BE49-F238E27FC236}">
                <a16:creationId xmlns:a16="http://schemas.microsoft.com/office/drawing/2014/main" id="{4F813A83-9FB1-F536-D999-BBDD10A2F3BB}"/>
              </a:ext>
            </a:extLst>
          </p:cNvPr>
          <p:cNvPicPr>
            <a:picLocks noChangeAspect="1"/>
          </p:cNvPicPr>
          <p:nvPr/>
        </p:nvPicPr>
        <p:blipFill>
          <a:blip r:embed="rId2"/>
          <a:stretch>
            <a:fillRect/>
          </a:stretch>
        </p:blipFill>
        <p:spPr>
          <a:xfrm>
            <a:off x="3605849" y="23044"/>
            <a:ext cx="5541048" cy="4899230"/>
          </a:xfrm>
          <a:prstGeom prst="rect">
            <a:avLst/>
          </a:prstGeom>
        </p:spPr>
      </p:pic>
    </p:spTree>
    <p:extLst>
      <p:ext uri="{BB962C8B-B14F-4D97-AF65-F5344CB8AC3E}">
        <p14:creationId xmlns:p14="http://schemas.microsoft.com/office/powerpoint/2010/main" val="156671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FAF7-B258-0362-A592-4F4F8ADD3117}"/>
              </a:ext>
            </a:extLst>
          </p:cNvPr>
          <p:cNvSpPr>
            <a:spLocks noGrp="1"/>
          </p:cNvSpPr>
          <p:nvPr>
            <p:ph type="title"/>
          </p:nvPr>
        </p:nvSpPr>
        <p:spPr>
          <a:xfrm>
            <a:off x="-1886178" y="323166"/>
            <a:ext cx="7717500" cy="549900"/>
          </a:xfrm>
        </p:spPr>
        <p:txBody>
          <a:bodyPr/>
          <a:lstStyle/>
          <a:p>
            <a:r>
              <a:rPr lang="en-US"/>
              <a:t>Confusion Matrix</a:t>
            </a:r>
            <a:br>
              <a:rPr lang="en-US"/>
            </a:br>
            <a:r>
              <a:rPr lang="en-US"/>
              <a:t>letters </a:t>
            </a:r>
            <a:br>
              <a:rPr lang="en-US"/>
            </a:br>
            <a:br>
              <a:rPr lang="en-US"/>
            </a:br>
            <a:r>
              <a:rPr lang="en-US"/>
              <a:t>Accuracy — 90%</a:t>
            </a:r>
            <a:br>
              <a:rPr lang="en-US"/>
            </a:br>
            <a:r>
              <a:rPr lang="en-US"/>
              <a:t> </a:t>
            </a:r>
          </a:p>
        </p:txBody>
      </p:sp>
      <p:pic>
        <p:nvPicPr>
          <p:cNvPr id="3" name="Picture 2" descr="A screen shot of a diagram&#10;&#10;Description automatically generated">
            <a:extLst>
              <a:ext uri="{FF2B5EF4-FFF2-40B4-BE49-F238E27FC236}">
                <a16:creationId xmlns:a16="http://schemas.microsoft.com/office/drawing/2014/main" id="{1BB9AF36-76EC-77B1-9EC2-655C61ACA0C0}"/>
              </a:ext>
            </a:extLst>
          </p:cNvPr>
          <p:cNvPicPr>
            <a:picLocks noChangeAspect="1"/>
          </p:cNvPicPr>
          <p:nvPr/>
        </p:nvPicPr>
        <p:blipFill>
          <a:blip r:embed="rId2"/>
          <a:stretch>
            <a:fillRect/>
          </a:stretch>
        </p:blipFill>
        <p:spPr>
          <a:xfrm>
            <a:off x="3865972" y="110612"/>
            <a:ext cx="4836445" cy="4336948"/>
          </a:xfrm>
          <a:prstGeom prst="rect">
            <a:avLst/>
          </a:prstGeom>
        </p:spPr>
      </p:pic>
      <p:sp>
        <p:nvSpPr>
          <p:cNvPr id="5" name="Rectangle 4">
            <a:extLst>
              <a:ext uri="{FF2B5EF4-FFF2-40B4-BE49-F238E27FC236}">
                <a16:creationId xmlns:a16="http://schemas.microsoft.com/office/drawing/2014/main" id="{EA4E1D29-A112-1A8F-E93A-C6E07C760834}"/>
              </a:ext>
            </a:extLst>
          </p:cNvPr>
          <p:cNvSpPr/>
          <p:nvPr/>
        </p:nvSpPr>
        <p:spPr>
          <a:xfrm>
            <a:off x="6789025" y="137948"/>
            <a:ext cx="1005051" cy="137948"/>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198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C47D-4326-A66E-5439-023757AB2288}"/>
              </a:ext>
            </a:extLst>
          </p:cNvPr>
          <p:cNvSpPr>
            <a:spLocks noGrp="1"/>
          </p:cNvSpPr>
          <p:nvPr>
            <p:ph type="title"/>
          </p:nvPr>
        </p:nvSpPr>
        <p:spPr/>
        <p:txBody>
          <a:bodyPr/>
          <a:lstStyle/>
          <a:p>
            <a:r>
              <a:rPr lang="en-US"/>
              <a:t>Improvements</a:t>
            </a:r>
          </a:p>
        </p:txBody>
      </p:sp>
      <p:sp>
        <p:nvSpPr>
          <p:cNvPr id="3" name="Text Placeholder 2">
            <a:extLst>
              <a:ext uri="{FF2B5EF4-FFF2-40B4-BE49-F238E27FC236}">
                <a16:creationId xmlns:a16="http://schemas.microsoft.com/office/drawing/2014/main" id="{266AAB02-293C-9D61-C37D-8C0D1EA9D162}"/>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29D8893-A982-161B-A617-EF78CFD21187}"/>
              </a:ext>
            </a:extLst>
          </p:cNvPr>
          <p:cNvSpPr>
            <a:spLocks noGrp="1"/>
          </p:cNvSpPr>
          <p:nvPr>
            <p:ph type="body" idx="2"/>
          </p:nvPr>
        </p:nvSpPr>
        <p:spPr/>
        <p:txBody>
          <a:bodyPr/>
          <a:lstStyle/>
          <a:p>
            <a:endParaRPr lang="en-US"/>
          </a:p>
        </p:txBody>
      </p:sp>
      <p:sp>
        <p:nvSpPr>
          <p:cNvPr id="5" name="Subtitle 4">
            <a:extLst>
              <a:ext uri="{FF2B5EF4-FFF2-40B4-BE49-F238E27FC236}">
                <a16:creationId xmlns:a16="http://schemas.microsoft.com/office/drawing/2014/main" id="{DA9AC2B2-3E49-7BC0-46BB-45046712BBE2}"/>
              </a:ext>
            </a:extLst>
          </p:cNvPr>
          <p:cNvSpPr>
            <a:spLocks noGrp="1"/>
          </p:cNvSpPr>
          <p:nvPr>
            <p:ph type="subTitle" idx="3"/>
          </p:nvPr>
        </p:nvSpPr>
        <p:spPr/>
        <p:txBody>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541F065A-1116-2545-6E3D-633375FED023}"/>
              </a:ext>
            </a:extLst>
          </p:cNvPr>
          <p:cNvPicPr>
            <a:picLocks noChangeAspect="1"/>
          </p:cNvPicPr>
          <p:nvPr/>
        </p:nvPicPr>
        <p:blipFill>
          <a:blip r:embed="rId2"/>
          <a:stretch>
            <a:fillRect/>
          </a:stretch>
        </p:blipFill>
        <p:spPr>
          <a:xfrm>
            <a:off x="840171" y="1668188"/>
            <a:ext cx="2403913" cy="2767834"/>
          </a:xfrm>
          <a:prstGeom prst="rect">
            <a:avLst/>
          </a:prstGeom>
        </p:spPr>
      </p:pic>
    </p:spTree>
    <p:extLst>
      <p:ext uri="{BB962C8B-B14F-4D97-AF65-F5344CB8AC3E}">
        <p14:creationId xmlns:p14="http://schemas.microsoft.com/office/powerpoint/2010/main" val="2721693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More epochs</a:t>
            </a:r>
          </a:p>
        </p:txBody>
      </p:sp>
      <p:pic>
        <p:nvPicPr>
          <p:cNvPr id="5" name="Picture 4" descr="A graph of loss and loss&#10;&#10;Description automatically generated">
            <a:extLst>
              <a:ext uri="{FF2B5EF4-FFF2-40B4-BE49-F238E27FC236}">
                <a16:creationId xmlns:a16="http://schemas.microsoft.com/office/drawing/2014/main" id="{4D08130B-486F-E717-4C7B-79DF1121AFEE}"/>
              </a:ext>
            </a:extLst>
          </p:cNvPr>
          <p:cNvPicPr>
            <a:picLocks noChangeAspect="1"/>
          </p:cNvPicPr>
          <p:nvPr/>
        </p:nvPicPr>
        <p:blipFill>
          <a:blip r:embed="rId2"/>
          <a:stretch>
            <a:fillRect/>
          </a:stretch>
        </p:blipFill>
        <p:spPr>
          <a:xfrm>
            <a:off x="310383" y="1211010"/>
            <a:ext cx="8459186" cy="2972742"/>
          </a:xfrm>
          <a:prstGeom prst="rect">
            <a:avLst/>
          </a:prstGeom>
        </p:spPr>
      </p:pic>
    </p:spTree>
    <p:extLst>
      <p:ext uri="{BB962C8B-B14F-4D97-AF65-F5344CB8AC3E}">
        <p14:creationId xmlns:p14="http://schemas.microsoft.com/office/powerpoint/2010/main" val="1928999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Data augmentation</a:t>
            </a:r>
          </a:p>
        </p:txBody>
      </p:sp>
      <p:pic>
        <p:nvPicPr>
          <p:cNvPr id="3" name="Picture 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076766C1-144B-0F30-B7F2-45F3FAA29485}"/>
              </a:ext>
            </a:extLst>
          </p:cNvPr>
          <p:cNvPicPr>
            <a:picLocks noChangeAspect="1"/>
          </p:cNvPicPr>
          <p:nvPr/>
        </p:nvPicPr>
        <p:blipFill>
          <a:blip r:embed="rId2"/>
          <a:stretch>
            <a:fillRect/>
          </a:stretch>
        </p:blipFill>
        <p:spPr>
          <a:xfrm>
            <a:off x="320237" y="1286987"/>
            <a:ext cx="8390211" cy="3057274"/>
          </a:xfrm>
          <a:prstGeom prst="rect">
            <a:avLst/>
          </a:prstGeom>
        </p:spPr>
      </p:pic>
    </p:spTree>
    <p:extLst>
      <p:ext uri="{BB962C8B-B14F-4D97-AF65-F5344CB8AC3E}">
        <p14:creationId xmlns:p14="http://schemas.microsoft.com/office/powerpoint/2010/main" val="124526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7"/>
        <p:cNvGrpSpPr/>
        <p:nvPr/>
      </p:nvGrpSpPr>
      <p:grpSpPr>
        <a:xfrm>
          <a:off x="0" y="0"/>
          <a:ext cx="0" cy="0"/>
          <a:chOff x="0" y="0"/>
          <a:chExt cx="0" cy="0"/>
        </a:xfrm>
      </p:grpSpPr>
      <p:sp>
        <p:nvSpPr>
          <p:cNvPr id="4759" name="Google Shape;4759;p72"/>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OCR?</a:t>
            </a:r>
            <a:endParaRPr/>
          </a:p>
        </p:txBody>
      </p:sp>
      <p:sp>
        <p:nvSpPr>
          <p:cNvPr id="4763" name="Google Shape;4763;p72"/>
          <p:cNvSpPr/>
          <p:nvPr/>
        </p:nvSpPr>
        <p:spPr>
          <a:xfrm>
            <a:off x="713250" y="1341175"/>
            <a:ext cx="328800" cy="19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2"/>
          <p:cNvSpPr/>
          <p:nvPr/>
        </p:nvSpPr>
        <p:spPr>
          <a:xfrm>
            <a:off x="713250" y="2917525"/>
            <a:ext cx="328800" cy="19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2"/>
          <p:cNvSpPr/>
          <p:nvPr/>
        </p:nvSpPr>
        <p:spPr>
          <a:xfrm flipH="1">
            <a:off x="8102100" y="1341175"/>
            <a:ext cx="328800" cy="19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2"/>
          <p:cNvSpPr/>
          <p:nvPr/>
        </p:nvSpPr>
        <p:spPr>
          <a:xfrm flipH="1">
            <a:off x="8102100" y="2917525"/>
            <a:ext cx="328800" cy="19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59;p72">
            <a:extLst>
              <a:ext uri="{FF2B5EF4-FFF2-40B4-BE49-F238E27FC236}">
                <a16:creationId xmlns:a16="http://schemas.microsoft.com/office/drawing/2014/main" id="{D047B55A-4EDE-CCA5-47ED-A0E0FF6F1710}"/>
              </a:ext>
            </a:extLst>
          </p:cNvPr>
          <p:cNvSpPr txBox="1">
            <a:spLocks/>
          </p:cNvSpPr>
          <p:nvPr/>
        </p:nvSpPr>
        <p:spPr>
          <a:xfrm>
            <a:off x="713100" y="1163425"/>
            <a:ext cx="7717500" cy="54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9pPr>
          </a:lstStyle>
          <a:p>
            <a:r>
              <a:rPr lang="fr-FR"/>
              <a:t> </a:t>
            </a:r>
            <a:r>
              <a:rPr lang="fr-FR" err="1"/>
              <a:t>What</a:t>
            </a:r>
            <a:r>
              <a:rPr lang="fr-FR"/>
              <a:t>?                       </a:t>
            </a:r>
            <a:r>
              <a:rPr lang="fr-FR" err="1"/>
              <a:t>Why</a:t>
            </a:r>
            <a:r>
              <a:rPr lang="fr-FR"/>
              <a:t>?</a:t>
            </a:r>
          </a:p>
        </p:txBody>
      </p:sp>
      <p:sp>
        <p:nvSpPr>
          <p:cNvPr id="3" name="TextBox 2">
            <a:extLst>
              <a:ext uri="{FF2B5EF4-FFF2-40B4-BE49-F238E27FC236}">
                <a16:creationId xmlns:a16="http://schemas.microsoft.com/office/drawing/2014/main" id="{61450D3B-D298-38E1-64CC-05ABBF3F18DB}"/>
              </a:ext>
            </a:extLst>
          </p:cNvPr>
          <p:cNvSpPr txBox="1"/>
          <p:nvPr/>
        </p:nvSpPr>
        <p:spPr>
          <a:xfrm>
            <a:off x="1584264" y="2571750"/>
            <a:ext cx="2845750" cy="1169551"/>
          </a:xfrm>
          <a:prstGeom prst="rect">
            <a:avLst/>
          </a:prstGeom>
          <a:noFill/>
        </p:spPr>
        <p:txBody>
          <a:bodyPr wrap="square" rtlCol="0">
            <a:spAutoFit/>
          </a:bodyPr>
          <a:lstStyle/>
          <a:p>
            <a:r>
              <a:rPr lang="en-US" b="1"/>
              <a:t>O</a:t>
            </a:r>
            <a:r>
              <a:rPr lang="en-US"/>
              <a:t>ptical </a:t>
            </a:r>
            <a:r>
              <a:rPr lang="en-US" b="1"/>
              <a:t>C</a:t>
            </a:r>
            <a:r>
              <a:rPr lang="en-US"/>
              <a:t>haracter </a:t>
            </a:r>
            <a:r>
              <a:rPr lang="en-US" b="1"/>
              <a:t>R</a:t>
            </a:r>
            <a:r>
              <a:rPr lang="en-US"/>
              <a:t>ecognition</a:t>
            </a:r>
          </a:p>
          <a:p>
            <a:endParaRPr lang="en-US"/>
          </a:p>
          <a:p>
            <a:r>
              <a:rPr lang="en-US"/>
              <a:t>Processing and analysis of visual data – images containing text</a:t>
            </a:r>
          </a:p>
          <a:p>
            <a:r>
              <a:rPr lang="en-US"/>
              <a:t>	</a:t>
            </a:r>
          </a:p>
        </p:txBody>
      </p:sp>
      <p:sp>
        <p:nvSpPr>
          <p:cNvPr id="4" name="TextBox 3">
            <a:extLst>
              <a:ext uri="{FF2B5EF4-FFF2-40B4-BE49-F238E27FC236}">
                <a16:creationId xmlns:a16="http://schemas.microsoft.com/office/drawing/2014/main" id="{E89B5238-475C-968E-74A9-1F9DAEC9083A}"/>
              </a:ext>
            </a:extLst>
          </p:cNvPr>
          <p:cNvSpPr txBox="1"/>
          <p:nvPr/>
        </p:nvSpPr>
        <p:spPr>
          <a:xfrm>
            <a:off x="4972228" y="2170632"/>
            <a:ext cx="2845750" cy="1815882"/>
          </a:xfrm>
          <a:prstGeom prst="rect">
            <a:avLst/>
          </a:prstGeom>
          <a:noFill/>
        </p:spPr>
        <p:txBody>
          <a:bodyPr wrap="square" rtlCol="0">
            <a:spAutoFit/>
          </a:bodyPr>
          <a:lstStyle/>
          <a:p>
            <a:r>
              <a:rPr lang="en-US"/>
              <a:t>Transforms text into a machine-readable format </a:t>
            </a:r>
          </a:p>
          <a:p>
            <a:r>
              <a:rPr lang="en-US" sz="1200"/>
              <a:t>         Search</a:t>
            </a:r>
          </a:p>
          <a:p>
            <a:r>
              <a:rPr lang="en-US" sz="1200"/>
              <a:t>         Edit</a:t>
            </a:r>
          </a:p>
          <a:p>
            <a:endParaRPr lang="en-US"/>
          </a:p>
          <a:p>
            <a:r>
              <a:rPr lang="en-US"/>
              <a:t>Efficiency and productivity</a:t>
            </a:r>
          </a:p>
          <a:p>
            <a:endParaRPr lang="en-US"/>
          </a:p>
          <a:p>
            <a:r>
              <a:rPr lang="en-US"/>
              <a:t>Preservation</a:t>
            </a:r>
          </a:p>
        </p:txBody>
      </p:sp>
    </p:spTree>
    <p:extLst>
      <p:ext uri="{BB962C8B-B14F-4D97-AF65-F5344CB8AC3E}">
        <p14:creationId xmlns:p14="http://schemas.microsoft.com/office/powerpoint/2010/main" val="3481609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More complex model </a:t>
            </a:r>
          </a:p>
        </p:txBody>
      </p:sp>
      <p:pic>
        <p:nvPicPr>
          <p:cNvPr id="5" name="Picture 4" descr="A screenshot of a computer&#10;&#10;Description automatically generated">
            <a:extLst>
              <a:ext uri="{FF2B5EF4-FFF2-40B4-BE49-F238E27FC236}">
                <a16:creationId xmlns:a16="http://schemas.microsoft.com/office/drawing/2014/main" id="{11444459-F31E-FCE9-88B9-2E9BB53CFA27}"/>
              </a:ext>
            </a:extLst>
          </p:cNvPr>
          <p:cNvPicPr>
            <a:picLocks noChangeAspect="1"/>
          </p:cNvPicPr>
          <p:nvPr/>
        </p:nvPicPr>
        <p:blipFill>
          <a:blip r:embed="rId2"/>
          <a:stretch>
            <a:fillRect/>
          </a:stretch>
        </p:blipFill>
        <p:spPr>
          <a:xfrm>
            <a:off x="676069" y="1019831"/>
            <a:ext cx="3894823" cy="3488121"/>
          </a:xfrm>
          <a:prstGeom prst="rect">
            <a:avLst/>
          </a:prstGeom>
        </p:spPr>
      </p:pic>
      <p:pic>
        <p:nvPicPr>
          <p:cNvPr id="7" name="Picture 6" descr="A graph of loss and loss&#10;&#10;Description automatically generated">
            <a:extLst>
              <a:ext uri="{FF2B5EF4-FFF2-40B4-BE49-F238E27FC236}">
                <a16:creationId xmlns:a16="http://schemas.microsoft.com/office/drawing/2014/main" id="{BDE8C9FB-1B9A-8DF0-67D5-C4CC3467FE01}"/>
              </a:ext>
            </a:extLst>
          </p:cNvPr>
          <p:cNvPicPr>
            <a:picLocks noChangeAspect="1"/>
          </p:cNvPicPr>
          <p:nvPr/>
        </p:nvPicPr>
        <p:blipFill>
          <a:blip r:embed="rId3"/>
          <a:srcRect r="48494" b="-192"/>
          <a:stretch/>
        </p:blipFill>
        <p:spPr>
          <a:xfrm>
            <a:off x="5306081" y="1011216"/>
            <a:ext cx="2891870" cy="1920579"/>
          </a:xfrm>
          <a:prstGeom prst="rect">
            <a:avLst/>
          </a:prstGeom>
        </p:spPr>
      </p:pic>
      <p:pic>
        <p:nvPicPr>
          <p:cNvPr id="9" name="Picture 8" descr="A graph of loss and loss&#10;&#10;Description automatically generated">
            <a:extLst>
              <a:ext uri="{FF2B5EF4-FFF2-40B4-BE49-F238E27FC236}">
                <a16:creationId xmlns:a16="http://schemas.microsoft.com/office/drawing/2014/main" id="{896DF083-C923-D3DE-5A95-DD5DC55B1008}"/>
              </a:ext>
            </a:extLst>
          </p:cNvPr>
          <p:cNvPicPr>
            <a:picLocks noChangeAspect="1"/>
          </p:cNvPicPr>
          <p:nvPr/>
        </p:nvPicPr>
        <p:blipFill>
          <a:blip r:embed="rId3"/>
          <a:srcRect l="50197" b="-192"/>
          <a:stretch/>
        </p:blipFill>
        <p:spPr>
          <a:xfrm>
            <a:off x="5320861" y="2745422"/>
            <a:ext cx="2887763" cy="2019461"/>
          </a:xfrm>
          <a:prstGeom prst="rect">
            <a:avLst/>
          </a:prstGeom>
        </p:spPr>
      </p:pic>
    </p:spTree>
    <p:extLst>
      <p:ext uri="{BB962C8B-B14F-4D97-AF65-F5344CB8AC3E}">
        <p14:creationId xmlns:p14="http://schemas.microsoft.com/office/powerpoint/2010/main" val="3743818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a:xfrm>
            <a:off x="713225" y="214460"/>
            <a:ext cx="7717500" cy="549900"/>
          </a:xfrm>
        </p:spPr>
        <p:txBody>
          <a:bodyPr/>
          <a:lstStyle/>
          <a:p>
            <a:r>
              <a:rPr lang="en-US"/>
              <a:t>Putting all together </a:t>
            </a:r>
          </a:p>
        </p:txBody>
      </p:sp>
      <p:pic>
        <p:nvPicPr>
          <p:cNvPr id="3" name="Picture 2" descr="A table of numbers with letters&#10;&#10;Description automatically generated">
            <a:extLst>
              <a:ext uri="{FF2B5EF4-FFF2-40B4-BE49-F238E27FC236}">
                <a16:creationId xmlns:a16="http://schemas.microsoft.com/office/drawing/2014/main" id="{9C96FB14-526A-0AEB-2B8C-5E9A4C3778B9}"/>
              </a:ext>
            </a:extLst>
          </p:cNvPr>
          <p:cNvPicPr>
            <a:picLocks noChangeAspect="1"/>
          </p:cNvPicPr>
          <p:nvPr/>
        </p:nvPicPr>
        <p:blipFill>
          <a:blip r:embed="rId2"/>
          <a:stretch>
            <a:fillRect/>
          </a:stretch>
        </p:blipFill>
        <p:spPr>
          <a:xfrm>
            <a:off x="715581" y="1005051"/>
            <a:ext cx="2273735" cy="372460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D97A524B-3D46-F5A4-ACDC-F831E7B2135B}"/>
              </a:ext>
            </a:extLst>
          </p:cNvPr>
          <p:cNvPicPr>
            <a:picLocks noChangeAspect="1"/>
          </p:cNvPicPr>
          <p:nvPr/>
        </p:nvPicPr>
        <p:blipFill>
          <a:blip r:embed="rId3"/>
          <a:stretch>
            <a:fillRect/>
          </a:stretch>
        </p:blipFill>
        <p:spPr>
          <a:xfrm>
            <a:off x="3986991" y="1019832"/>
            <a:ext cx="4022591" cy="356694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BE7A35C-7949-F288-293F-91659617452A}"/>
                  </a:ext>
                </a:extLst>
              </p14:cNvPr>
              <p14:cNvContentPartPr/>
              <p14:nvPr/>
            </p14:nvContentPartPr>
            <p14:xfrm>
              <a:off x="4620896" y="3837026"/>
              <a:ext cx="178887" cy="164899"/>
            </p14:xfrm>
          </p:contentPart>
        </mc:Choice>
        <mc:Fallback xmlns="">
          <p:pic>
            <p:nvPicPr>
              <p:cNvPr id="6" name="Ink 5">
                <a:extLst>
                  <a:ext uri="{FF2B5EF4-FFF2-40B4-BE49-F238E27FC236}">
                    <a16:creationId xmlns:a16="http://schemas.microsoft.com/office/drawing/2014/main" id="{0BE7A35C-7949-F288-293F-91659617452A}"/>
                  </a:ext>
                </a:extLst>
              </p:cNvPr>
              <p:cNvPicPr/>
              <p:nvPr/>
            </p:nvPicPr>
            <p:blipFill>
              <a:blip r:embed="rId5"/>
              <a:stretch>
                <a:fillRect/>
              </a:stretch>
            </p:blipFill>
            <p:spPr>
              <a:xfrm>
                <a:off x="4602935" y="3819063"/>
                <a:ext cx="214449" cy="2004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242F88B-2EFC-2B3D-A8D0-8BC47C343817}"/>
                  </a:ext>
                </a:extLst>
              </p14:cNvPr>
              <p14:cNvContentPartPr/>
              <p14:nvPr/>
            </p14:nvContentPartPr>
            <p14:xfrm>
              <a:off x="6732706" y="1751796"/>
              <a:ext cx="262118" cy="168679"/>
            </p14:xfrm>
          </p:contentPart>
        </mc:Choice>
        <mc:Fallback xmlns="">
          <p:pic>
            <p:nvPicPr>
              <p:cNvPr id="8" name="Ink 7">
                <a:extLst>
                  <a:ext uri="{FF2B5EF4-FFF2-40B4-BE49-F238E27FC236}">
                    <a16:creationId xmlns:a16="http://schemas.microsoft.com/office/drawing/2014/main" id="{7242F88B-2EFC-2B3D-A8D0-8BC47C343817}"/>
                  </a:ext>
                </a:extLst>
              </p:cNvPr>
              <p:cNvPicPr/>
              <p:nvPr/>
            </p:nvPicPr>
            <p:blipFill>
              <a:blip r:embed="rId7"/>
              <a:stretch>
                <a:fillRect/>
              </a:stretch>
            </p:blipFill>
            <p:spPr>
              <a:xfrm>
                <a:off x="6714728" y="1733851"/>
                <a:ext cx="297714" cy="20420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16F5E992-B7BE-8A82-C28E-F1B44A800109}"/>
                  </a:ext>
                </a:extLst>
              </p14:cNvPr>
              <p14:cNvContentPartPr/>
              <p14:nvPr/>
            </p14:nvContentPartPr>
            <p14:xfrm>
              <a:off x="7040634" y="2449543"/>
              <a:ext cx="9853" cy="9853"/>
            </p14:xfrm>
          </p:contentPart>
        </mc:Choice>
        <mc:Fallback xmlns="">
          <p:pic>
            <p:nvPicPr>
              <p:cNvPr id="10" name="Ink 9">
                <a:extLst>
                  <a:ext uri="{FF2B5EF4-FFF2-40B4-BE49-F238E27FC236}">
                    <a16:creationId xmlns:a16="http://schemas.microsoft.com/office/drawing/2014/main" id="{16F5E992-B7BE-8A82-C28E-F1B44A800109}"/>
                  </a:ext>
                </a:extLst>
              </p:cNvPr>
              <p:cNvPicPr/>
              <p:nvPr/>
            </p:nvPicPr>
            <p:blipFill>
              <a:blip r:embed="rId9"/>
              <a:stretch>
                <a:fillRect/>
              </a:stretch>
            </p:blipFill>
            <p:spPr>
              <a:xfrm>
                <a:off x="6547984" y="1956893"/>
                <a:ext cx="985300" cy="9853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E740197-3F0E-2335-E6DA-E14CB62061E1}"/>
                  </a:ext>
                </a:extLst>
              </p14:cNvPr>
              <p14:cNvContentPartPr/>
              <p14:nvPr/>
            </p14:nvContentPartPr>
            <p14:xfrm>
              <a:off x="4861264" y="2242929"/>
              <a:ext cx="265289" cy="175163"/>
            </p14:xfrm>
          </p:contentPart>
        </mc:Choice>
        <mc:Fallback xmlns="">
          <p:pic>
            <p:nvPicPr>
              <p:cNvPr id="11" name="Ink 10">
                <a:extLst>
                  <a:ext uri="{FF2B5EF4-FFF2-40B4-BE49-F238E27FC236}">
                    <a16:creationId xmlns:a16="http://schemas.microsoft.com/office/drawing/2014/main" id="{4E740197-3F0E-2335-E6DA-E14CB62061E1}"/>
                  </a:ext>
                </a:extLst>
              </p:cNvPr>
              <p:cNvPicPr/>
              <p:nvPr/>
            </p:nvPicPr>
            <p:blipFill>
              <a:blip r:embed="rId11"/>
              <a:stretch>
                <a:fillRect/>
              </a:stretch>
            </p:blipFill>
            <p:spPr>
              <a:xfrm>
                <a:off x="4843290" y="2224945"/>
                <a:ext cx="300877" cy="21077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132056D8-3038-B864-F0F9-AF7E883C6B2D}"/>
                  </a:ext>
                </a:extLst>
              </p14:cNvPr>
              <p14:cNvContentPartPr/>
              <p14:nvPr/>
            </p14:nvContentPartPr>
            <p14:xfrm>
              <a:off x="5140968" y="1994123"/>
              <a:ext cx="207066" cy="140814"/>
            </p14:xfrm>
          </p:contentPart>
        </mc:Choice>
        <mc:Fallback xmlns="">
          <p:pic>
            <p:nvPicPr>
              <p:cNvPr id="12" name="Ink 11">
                <a:extLst>
                  <a:ext uri="{FF2B5EF4-FFF2-40B4-BE49-F238E27FC236}">
                    <a16:creationId xmlns:a16="http://schemas.microsoft.com/office/drawing/2014/main" id="{132056D8-3038-B864-F0F9-AF7E883C6B2D}"/>
                  </a:ext>
                </a:extLst>
              </p:cNvPr>
              <p:cNvPicPr/>
              <p:nvPr/>
            </p:nvPicPr>
            <p:blipFill>
              <a:blip r:embed="rId13"/>
              <a:stretch>
                <a:fillRect/>
              </a:stretch>
            </p:blipFill>
            <p:spPr>
              <a:xfrm>
                <a:off x="5122994" y="1976162"/>
                <a:ext cx="242655" cy="17637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D6277B18-D066-7608-4961-DE9CD4238290}"/>
                  </a:ext>
                </a:extLst>
              </p14:cNvPr>
              <p14:cNvContentPartPr/>
              <p14:nvPr/>
            </p14:nvContentPartPr>
            <p14:xfrm>
              <a:off x="5583402" y="2201437"/>
              <a:ext cx="9853" cy="9853"/>
            </p14:xfrm>
          </p:contentPart>
        </mc:Choice>
        <mc:Fallback xmlns="">
          <p:pic>
            <p:nvPicPr>
              <p:cNvPr id="13" name="Ink 12">
                <a:extLst>
                  <a:ext uri="{FF2B5EF4-FFF2-40B4-BE49-F238E27FC236}">
                    <a16:creationId xmlns:a16="http://schemas.microsoft.com/office/drawing/2014/main" id="{D6277B18-D066-7608-4961-DE9CD4238290}"/>
                  </a:ext>
                </a:extLst>
              </p:cNvPr>
              <p:cNvPicPr/>
              <p:nvPr/>
            </p:nvPicPr>
            <p:blipFill>
              <a:blip r:embed="rId15"/>
              <a:stretch>
                <a:fillRect/>
              </a:stretch>
            </p:blipFill>
            <p:spPr>
              <a:xfrm>
                <a:off x="5460239" y="1708787"/>
                <a:ext cx="253715" cy="9853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3BC54CC1-C062-89D1-70D8-9A0C5D79C406}"/>
                  </a:ext>
                </a:extLst>
              </p14:cNvPr>
              <p14:cNvContentPartPr/>
              <p14:nvPr/>
            </p14:nvContentPartPr>
            <p14:xfrm>
              <a:off x="7109689" y="3924327"/>
              <a:ext cx="190159" cy="177247"/>
            </p14:xfrm>
          </p:contentPart>
        </mc:Choice>
        <mc:Fallback xmlns="">
          <p:pic>
            <p:nvPicPr>
              <p:cNvPr id="18" name="Ink 17">
                <a:extLst>
                  <a:ext uri="{FF2B5EF4-FFF2-40B4-BE49-F238E27FC236}">
                    <a16:creationId xmlns:a16="http://schemas.microsoft.com/office/drawing/2014/main" id="{3BC54CC1-C062-89D1-70D8-9A0C5D79C406}"/>
                  </a:ext>
                </a:extLst>
              </p:cNvPr>
              <p:cNvPicPr/>
              <p:nvPr/>
            </p:nvPicPr>
            <p:blipFill>
              <a:blip r:embed="rId17"/>
              <a:stretch>
                <a:fillRect/>
              </a:stretch>
            </p:blipFill>
            <p:spPr>
              <a:xfrm>
                <a:off x="7091716" y="3906351"/>
                <a:ext cx="225746" cy="212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CD72B35C-3CAF-201B-F54D-111E66FD51C7}"/>
                  </a:ext>
                </a:extLst>
              </p14:cNvPr>
              <p14:cNvContentPartPr/>
              <p14:nvPr/>
            </p14:nvContentPartPr>
            <p14:xfrm>
              <a:off x="5601244" y="4206438"/>
              <a:ext cx="161458" cy="145485"/>
            </p14:xfrm>
          </p:contentPart>
        </mc:Choice>
        <mc:Fallback xmlns="">
          <p:pic>
            <p:nvPicPr>
              <p:cNvPr id="22" name="Ink 21">
                <a:extLst>
                  <a:ext uri="{FF2B5EF4-FFF2-40B4-BE49-F238E27FC236}">
                    <a16:creationId xmlns:a16="http://schemas.microsoft.com/office/drawing/2014/main" id="{CD72B35C-3CAF-201B-F54D-111E66FD51C7}"/>
                  </a:ext>
                </a:extLst>
              </p:cNvPr>
              <p:cNvPicPr/>
              <p:nvPr/>
            </p:nvPicPr>
            <p:blipFill>
              <a:blip r:embed="rId19"/>
              <a:stretch>
                <a:fillRect/>
              </a:stretch>
            </p:blipFill>
            <p:spPr>
              <a:xfrm>
                <a:off x="5583304" y="4188477"/>
                <a:ext cx="196979" cy="181048"/>
              </a:xfrm>
              <a:prstGeom prst="rect">
                <a:avLst/>
              </a:prstGeom>
            </p:spPr>
          </p:pic>
        </mc:Fallback>
      </mc:AlternateContent>
    </p:spTree>
    <p:extLst>
      <p:ext uri="{BB962C8B-B14F-4D97-AF65-F5344CB8AC3E}">
        <p14:creationId xmlns:p14="http://schemas.microsoft.com/office/powerpoint/2010/main" val="2255497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Remained misclassifications</a:t>
            </a:r>
          </a:p>
        </p:txBody>
      </p:sp>
      <p:pic>
        <p:nvPicPr>
          <p:cNvPr id="10" name="Picture 9" descr="A collage of white letters&#10;&#10;Description automatically generated">
            <a:extLst>
              <a:ext uri="{FF2B5EF4-FFF2-40B4-BE49-F238E27FC236}">
                <a16:creationId xmlns:a16="http://schemas.microsoft.com/office/drawing/2014/main" id="{ECBFF745-7486-75E2-8CE0-D2518E8606CC}"/>
              </a:ext>
            </a:extLst>
          </p:cNvPr>
          <p:cNvPicPr>
            <a:picLocks noChangeAspect="1"/>
          </p:cNvPicPr>
          <p:nvPr/>
        </p:nvPicPr>
        <p:blipFill>
          <a:blip r:embed="rId2"/>
          <a:stretch>
            <a:fillRect/>
          </a:stretch>
        </p:blipFill>
        <p:spPr>
          <a:xfrm>
            <a:off x="2119230" y="1098659"/>
            <a:ext cx="4127120" cy="3739384"/>
          </a:xfrm>
          <a:prstGeom prst="rect">
            <a:avLst/>
          </a:prstGeom>
        </p:spPr>
      </p:pic>
    </p:spTree>
    <p:extLst>
      <p:ext uri="{BB962C8B-B14F-4D97-AF65-F5344CB8AC3E}">
        <p14:creationId xmlns:p14="http://schemas.microsoft.com/office/powerpoint/2010/main" val="78216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Recognition of own letters on </a:t>
            </a:r>
            <a:r>
              <a:rPr lang="en-US" b="1"/>
              <a:t>paper</a:t>
            </a:r>
          </a:p>
        </p:txBody>
      </p:sp>
      <p:pic>
        <p:nvPicPr>
          <p:cNvPr id="5" name="Picture 4" descr="A white paper with black writing&#10;&#10;Description automatically generated">
            <a:extLst>
              <a:ext uri="{FF2B5EF4-FFF2-40B4-BE49-F238E27FC236}">
                <a16:creationId xmlns:a16="http://schemas.microsoft.com/office/drawing/2014/main" id="{FD8BDD31-2C61-3BA5-DC10-A5B998084846}"/>
              </a:ext>
            </a:extLst>
          </p:cNvPr>
          <p:cNvPicPr>
            <a:picLocks noChangeAspect="1"/>
          </p:cNvPicPr>
          <p:nvPr/>
        </p:nvPicPr>
        <p:blipFill>
          <a:blip r:embed="rId2"/>
          <a:srcRect t="12441" r="969" b="35563"/>
          <a:stretch/>
        </p:blipFill>
        <p:spPr>
          <a:xfrm>
            <a:off x="736847" y="1156795"/>
            <a:ext cx="5538618" cy="2181006"/>
          </a:xfrm>
          <a:prstGeom prst="rect">
            <a:avLst/>
          </a:prstGeom>
        </p:spPr>
      </p:pic>
      <p:pic>
        <p:nvPicPr>
          <p:cNvPr id="6" name="Picture 5" descr="A black line on a white surface&#10;&#10;Description automatically generated">
            <a:extLst>
              <a:ext uri="{FF2B5EF4-FFF2-40B4-BE49-F238E27FC236}">
                <a16:creationId xmlns:a16="http://schemas.microsoft.com/office/drawing/2014/main" id="{9946AAF3-9184-D529-A188-13787C4DDE6F}"/>
              </a:ext>
            </a:extLst>
          </p:cNvPr>
          <p:cNvPicPr>
            <a:picLocks noChangeAspect="1"/>
          </p:cNvPicPr>
          <p:nvPr/>
        </p:nvPicPr>
        <p:blipFill>
          <a:blip r:embed="rId3"/>
          <a:stretch>
            <a:fillRect/>
          </a:stretch>
        </p:blipFill>
        <p:spPr>
          <a:xfrm>
            <a:off x="2323609" y="3353620"/>
            <a:ext cx="1550605" cy="1347953"/>
          </a:xfrm>
          <a:prstGeom prst="rect">
            <a:avLst/>
          </a:prstGeom>
        </p:spPr>
      </p:pic>
      <p:pic>
        <p:nvPicPr>
          <p:cNvPr id="7" name="Picture 6" descr="A black and white image of a letter&#10;&#10;Description automatically generated">
            <a:extLst>
              <a:ext uri="{FF2B5EF4-FFF2-40B4-BE49-F238E27FC236}">
                <a16:creationId xmlns:a16="http://schemas.microsoft.com/office/drawing/2014/main" id="{ABA9E791-59DE-B11E-DECB-BAEF30AA1B0D}"/>
              </a:ext>
            </a:extLst>
          </p:cNvPr>
          <p:cNvPicPr>
            <a:picLocks noChangeAspect="1"/>
          </p:cNvPicPr>
          <p:nvPr/>
        </p:nvPicPr>
        <p:blipFill>
          <a:blip r:embed="rId4"/>
          <a:stretch>
            <a:fillRect/>
          </a:stretch>
        </p:blipFill>
        <p:spPr>
          <a:xfrm>
            <a:off x="712487" y="3335392"/>
            <a:ext cx="1462087" cy="1354850"/>
          </a:xfrm>
          <a:prstGeom prst="rect">
            <a:avLst/>
          </a:prstGeom>
        </p:spPr>
      </p:pic>
      <p:pic>
        <p:nvPicPr>
          <p:cNvPr id="8" name="Picture 7" descr="A black line on a white surface&#10;&#10;Description automatically generated">
            <a:extLst>
              <a:ext uri="{FF2B5EF4-FFF2-40B4-BE49-F238E27FC236}">
                <a16:creationId xmlns:a16="http://schemas.microsoft.com/office/drawing/2014/main" id="{D2635835-4D31-2AA0-C150-B4A4ECFC8904}"/>
              </a:ext>
            </a:extLst>
          </p:cNvPr>
          <p:cNvPicPr>
            <a:picLocks noChangeAspect="1"/>
          </p:cNvPicPr>
          <p:nvPr/>
        </p:nvPicPr>
        <p:blipFill>
          <a:blip r:embed="rId5"/>
          <a:stretch>
            <a:fillRect/>
          </a:stretch>
        </p:blipFill>
        <p:spPr>
          <a:xfrm>
            <a:off x="3972467" y="3369881"/>
            <a:ext cx="1617837" cy="1315433"/>
          </a:xfrm>
          <a:prstGeom prst="rect">
            <a:avLst/>
          </a:prstGeom>
        </p:spPr>
      </p:pic>
    </p:spTree>
    <p:extLst>
      <p:ext uri="{BB962C8B-B14F-4D97-AF65-F5344CB8AC3E}">
        <p14:creationId xmlns:p14="http://schemas.microsoft.com/office/powerpoint/2010/main" val="3035346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D45E-B259-6568-8A6D-52392E6FAE0D}"/>
              </a:ext>
            </a:extLst>
          </p:cNvPr>
          <p:cNvSpPr>
            <a:spLocks noGrp="1"/>
          </p:cNvSpPr>
          <p:nvPr>
            <p:ph type="title"/>
          </p:nvPr>
        </p:nvSpPr>
        <p:spPr/>
        <p:txBody>
          <a:bodyPr/>
          <a:lstStyle/>
          <a:p>
            <a:r>
              <a:rPr lang="en-US"/>
              <a:t>Preprocessing</a:t>
            </a:r>
          </a:p>
        </p:txBody>
      </p:sp>
      <p:pic>
        <p:nvPicPr>
          <p:cNvPr id="7" name="Picture 6" descr="A close-up of a white board&#10;&#10;Description automatically generated">
            <a:extLst>
              <a:ext uri="{FF2B5EF4-FFF2-40B4-BE49-F238E27FC236}">
                <a16:creationId xmlns:a16="http://schemas.microsoft.com/office/drawing/2014/main" id="{117A1134-CD26-728A-22FE-10970500C6B9}"/>
              </a:ext>
            </a:extLst>
          </p:cNvPr>
          <p:cNvPicPr>
            <a:picLocks noChangeAspect="1"/>
          </p:cNvPicPr>
          <p:nvPr/>
        </p:nvPicPr>
        <p:blipFill>
          <a:blip r:embed="rId2"/>
          <a:stretch>
            <a:fillRect/>
          </a:stretch>
        </p:blipFill>
        <p:spPr>
          <a:xfrm>
            <a:off x="4909676" y="1083084"/>
            <a:ext cx="3730728" cy="1442578"/>
          </a:xfrm>
          <a:prstGeom prst="rect">
            <a:avLst/>
          </a:prstGeom>
        </p:spPr>
      </p:pic>
      <p:pic>
        <p:nvPicPr>
          <p:cNvPr id="8" name="Picture 7" descr="A close-up of a white board&#10;&#10;Description automatically generated">
            <a:extLst>
              <a:ext uri="{FF2B5EF4-FFF2-40B4-BE49-F238E27FC236}">
                <a16:creationId xmlns:a16="http://schemas.microsoft.com/office/drawing/2014/main" id="{B8991568-7BB5-8D15-6276-0792ECA72A85}"/>
              </a:ext>
            </a:extLst>
          </p:cNvPr>
          <p:cNvPicPr>
            <a:picLocks noChangeAspect="1"/>
          </p:cNvPicPr>
          <p:nvPr/>
        </p:nvPicPr>
        <p:blipFill>
          <a:blip r:embed="rId3"/>
          <a:stretch>
            <a:fillRect/>
          </a:stretch>
        </p:blipFill>
        <p:spPr>
          <a:xfrm>
            <a:off x="625577" y="2780071"/>
            <a:ext cx="3726426" cy="1555955"/>
          </a:xfrm>
          <a:prstGeom prst="rect">
            <a:avLst/>
          </a:prstGeom>
        </p:spPr>
      </p:pic>
      <p:pic>
        <p:nvPicPr>
          <p:cNvPr id="9" name="Picture 8" descr="A close up of a paper&#10;&#10;Description automatically generated">
            <a:extLst>
              <a:ext uri="{FF2B5EF4-FFF2-40B4-BE49-F238E27FC236}">
                <a16:creationId xmlns:a16="http://schemas.microsoft.com/office/drawing/2014/main" id="{12182580-81BF-7350-F79D-33E7A0E12144}"/>
              </a:ext>
            </a:extLst>
          </p:cNvPr>
          <p:cNvPicPr>
            <a:picLocks noChangeAspect="1"/>
          </p:cNvPicPr>
          <p:nvPr/>
        </p:nvPicPr>
        <p:blipFill>
          <a:blip r:embed="rId4"/>
          <a:stretch>
            <a:fillRect/>
          </a:stretch>
        </p:blipFill>
        <p:spPr>
          <a:xfrm>
            <a:off x="622198" y="1101230"/>
            <a:ext cx="3728577" cy="1424721"/>
          </a:xfrm>
          <a:prstGeom prst="rect">
            <a:avLst/>
          </a:prstGeom>
        </p:spPr>
      </p:pic>
      <p:pic>
        <p:nvPicPr>
          <p:cNvPr id="10" name="Picture 9" descr="A black background with white writing on it&#10;&#10;Description automatically generated">
            <a:extLst>
              <a:ext uri="{FF2B5EF4-FFF2-40B4-BE49-F238E27FC236}">
                <a16:creationId xmlns:a16="http://schemas.microsoft.com/office/drawing/2014/main" id="{5E6C5CF8-82A8-F173-46AB-650F50116D06}"/>
              </a:ext>
            </a:extLst>
          </p:cNvPr>
          <p:cNvPicPr>
            <a:picLocks noChangeAspect="1"/>
          </p:cNvPicPr>
          <p:nvPr/>
        </p:nvPicPr>
        <p:blipFill>
          <a:blip r:embed="rId5"/>
          <a:stretch>
            <a:fillRect/>
          </a:stretch>
        </p:blipFill>
        <p:spPr>
          <a:xfrm>
            <a:off x="4909369" y="2782221"/>
            <a:ext cx="3740560" cy="1459476"/>
          </a:xfrm>
          <a:prstGeom prst="rect">
            <a:avLst/>
          </a:prstGeom>
        </p:spPr>
      </p:pic>
      <p:sp>
        <p:nvSpPr>
          <p:cNvPr id="11" name="TextBox 10">
            <a:extLst>
              <a:ext uri="{FF2B5EF4-FFF2-40B4-BE49-F238E27FC236}">
                <a16:creationId xmlns:a16="http://schemas.microsoft.com/office/drawing/2014/main" id="{86A00338-F5C1-5BAA-120C-DE109BAFC880}"/>
              </a:ext>
            </a:extLst>
          </p:cNvPr>
          <p:cNvSpPr txBox="1"/>
          <p:nvPr/>
        </p:nvSpPr>
        <p:spPr>
          <a:xfrm>
            <a:off x="325163" y="1389336"/>
            <a:ext cx="5025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1</a:t>
            </a:r>
          </a:p>
        </p:txBody>
      </p:sp>
      <p:sp>
        <p:nvSpPr>
          <p:cNvPr id="12" name="TextBox 11">
            <a:extLst>
              <a:ext uri="{FF2B5EF4-FFF2-40B4-BE49-F238E27FC236}">
                <a16:creationId xmlns:a16="http://schemas.microsoft.com/office/drawing/2014/main" id="{A996FE81-4AE4-169D-7C2F-95325EC960FB}"/>
              </a:ext>
            </a:extLst>
          </p:cNvPr>
          <p:cNvSpPr txBox="1"/>
          <p:nvPr/>
        </p:nvSpPr>
        <p:spPr>
          <a:xfrm>
            <a:off x="325162" y="2951743"/>
            <a:ext cx="5025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2</a:t>
            </a:r>
          </a:p>
        </p:txBody>
      </p:sp>
      <p:sp>
        <p:nvSpPr>
          <p:cNvPr id="13" name="TextBox 12">
            <a:extLst>
              <a:ext uri="{FF2B5EF4-FFF2-40B4-BE49-F238E27FC236}">
                <a16:creationId xmlns:a16="http://schemas.microsoft.com/office/drawing/2014/main" id="{F6A4169D-90F7-1D3A-DE9F-A589CA755140}"/>
              </a:ext>
            </a:extLst>
          </p:cNvPr>
          <p:cNvSpPr txBox="1"/>
          <p:nvPr/>
        </p:nvSpPr>
        <p:spPr>
          <a:xfrm>
            <a:off x="4569932" y="2951742"/>
            <a:ext cx="5025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4</a:t>
            </a:r>
          </a:p>
        </p:txBody>
      </p:sp>
      <p:sp>
        <p:nvSpPr>
          <p:cNvPr id="14" name="TextBox 13">
            <a:extLst>
              <a:ext uri="{FF2B5EF4-FFF2-40B4-BE49-F238E27FC236}">
                <a16:creationId xmlns:a16="http://schemas.microsoft.com/office/drawing/2014/main" id="{4F152BC2-3D95-99E2-99EF-D7EF8393DCC7}"/>
              </a:ext>
            </a:extLst>
          </p:cNvPr>
          <p:cNvSpPr txBox="1"/>
          <p:nvPr/>
        </p:nvSpPr>
        <p:spPr>
          <a:xfrm>
            <a:off x="4569932" y="1389334"/>
            <a:ext cx="5025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3</a:t>
            </a:r>
          </a:p>
        </p:txBody>
      </p:sp>
    </p:spTree>
    <p:extLst>
      <p:ext uri="{BB962C8B-B14F-4D97-AF65-F5344CB8AC3E}">
        <p14:creationId xmlns:p14="http://schemas.microsoft.com/office/powerpoint/2010/main" val="4156107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Letters on PAPER </a:t>
            </a:r>
          </a:p>
        </p:txBody>
      </p:sp>
      <p:pic>
        <p:nvPicPr>
          <p:cNvPr id="3" name="Picture 2" descr="A collage of images of a logo&#10;&#10;Description automatically generated">
            <a:extLst>
              <a:ext uri="{FF2B5EF4-FFF2-40B4-BE49-F238E27FC236}">
                <a16:creationId xmlns:a16="http://schemas.microsoft.com/office/drawing/2014/main" id="{FC2F2244-1D65-7442-3EC6-6A6B5F89BE1C}"/>
              </a:ext>
            </a:extLst>
          </p:cNvPr>
          <p:cNvPicPr>
            <a:picLocks noChangeAspect="1"/>
          </p:cNvPicPr>
          <p:nvPr/>
        </p:nvPicPr>
        <p:blipFill>
          <a:blip r:embed="rId2"/>
          <a:stretch>
            <a:fillRect/>
          </a:stretch>
        </p:blipFill>
        <p:spPr>
          <a:xfrm>
            <a:off x="1125921" y="1283904"/>
            <a:ext cx="3118288" cy="2915636"/>
          </a:xfrm>
          <a:prstGeom prst="rect">
            <a:avLst/>
          </a:prstGeom>
        </p:spPr>
      </p:pic>
      <p:pic>
        <p:nvPicPr>
          <p:cNvPr id="4" name="Picture 3" descr="A collage of images of an ankh&#10;&#10;Description automatically generated">
            <a:extLst>
              <a:ext uri="{FF2B5EF4-FFF2-40B4-BE49-F238E27FC236}">
                <a16:creationId xmlns:a16="http://schemas.microsoft.com/office/drawing/2014/main" id="{4781A819-E8EC-99C1-AB3C-1119D209D91F}"/>
              </a:ext>
            </a:extLst>
          </p:cNvPr>
          <p:cNvPicPr>
            <a:picLocks noChangeAspect="1"/>
          </p:cNvPicPr>
          <p:nvPr/>
        </p:nvPicPr>
        <p:blipFill>
          <a:blip r:embed="rId3"/>
          <a:stretch>
            <a:fillRect/>
          </a:stretch>
        </p:blipFill>
        <p:spPr>
          <a:xfrm>
            <a:off x="4618286" y="1305582"/>
            <a:ext cx="3178774" cy="2906767"/>
          </a:xfrm>
          <a:prstGeom prst="rect">
            <a:avLst/>
          </a:prstGeom>
        </p:spPr>
      </p:pic>
    </p:spTree>
    <p:extLst>
      <p:ext uri="{BB962C8B-B14F-4D97-AF65-F5344CB8AC3E}">
        <p14:creationId xmlns:p14="http://schemas.microsoft.com/office/powerpoint/2010/main" val="360827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Letters on PAPER </a:t>
            </a:r>
          </a:p>
        </p:txBody>
      </p:sp>
      <p:pic>
        <p:nvPicPr>
          <p:cNvPr id="5" name="Picture 4" descr="A diagram of numbers and squares&#10;&#10;Description automatically generated">
            <a:extLst>
              <a:ext uri="{FF2B5EF4-FFF2-40B4-BE49-F238E27FC236}">
                <a16:creationId xmlns:a16="http://schemas.microsoft.com/office/drawing/2014/main" id="{9AF7575D-363C-9AB7-817D-B08883FB42CE}"/>
              </a:ext>
            </a:extLst>
          </p:cNvPr>
          <p:cNvPicPr>
            <a:picLocks noChangeAspect="1"/>
          </p:cNvPicPr>
          <p:nvPr/>
        </p:nvPicPr>
        <p:blipFill>
          <a:blip r:embed="rId2"/>
          <a:stretch>
            <a:fillRect/>
          </a:stretch>
        </p:blipFill>
        <p:spPr>
          <a:xfrm>
            <a:off x="2770430" y="1078953"/>
            <a:ext cx="3534165" cy="3680262"/>
          </a:xfrm>
          <a:prstGeom prst="rect">
            <a:avLst/>
          </a:prstGeom>
        </p:spPr>
      </p:pic>
    </p:spTree>
    <p:extLst>
      <p:ext uri="{BB962C8B-B14F-4D97-AF65-F5344CB8AC3E}">
        <p14:creationId xmlns:p14="http://schemas.microsoft.com/office/powerpoint/2010/main" val="4266551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Recognition of own letters on </a:t>
            </a:r>
            <a:r>
              <a:rPr lang="en-US" b="1"/>
              <a:t>iPad</a:t>
            </a:r>
          </a:p>
        </p:txBody>
      </p:sp>
      <p:pic>
        <p:nvPicPr>
          <p:cNvPr id="3" name="Picture 2" descr="A black text on a white background&#10;&#10;Description automatically generated">
            <a:extLst>
              <a:ext uri="{FF2B5EF4-FFF2-40B4-BE49-F238E27FC236}">
                <a16:creationId xmlns:a16="http://schemas.microsoft.com/office/drawing/2014/main" id="{266603A9-D005-C34B-316C-72A7490EB1D1}"/>
              </a:ext>
            </a:extLst>
          </p:cNvPr>
          <p:cNvPicPr>
            <a:picLocks noChangeAspect="1"/>
          </p:cNvPicPr>
          <p:nvPr/>
        </p:nvPicPr>
        <p:blipFill>
          <a:blip r:embed="rId2"/>
          <a:stretch>
            <a:fillRect/>
          </a:stretch>
        </p:blipFill>
        <p:spPr>
          <a:xfrm>
            <a:off x="1311524" y="1285875"/>
            <a:ext cx="2515843" cy="3396738"/>
          </a:xfrm>
          <a:prstGeom prst="rect">
            <a:avLst/>
          </a:prstGeom>
        </p:spPr>
      </p:pic>
      <p:pic>
        <p:nvPicPr>
          <p:cNvPr id="4" name="Picture 3">
            <a:extLst>
              <a:ext uri="{FF2B5EF4-FFF2-40B4-BE49-F238E27FC236}">
                <a16:creationId xmlns:a16="http://schemas.microsoft.com/office/drawing/2014/main" id="{E0AD6653-62A1-57DB-CC7C-3721C4902B3C}"/>
              </a:ext>
            </a:extLst>
          </p:cNvPr>
          <p:cNvPicPr>
            <a:picLocks noChangeAspect="1"/>
          </p:cNvPicPr>
          <p:nvPr/>
        </p:nvPicPr>
        <p:blipFill>
          <a:blip r:embed="rId3"/>
          <a:stretch>
            <a:fillRect/>
          </a:stretch>
        </p:blipFill>
        <p:spPr>
          <a:xfrm>
            <a:off x="5242222" y="1161434"/>
            <a:ext cx="1821244" cy="1825115"/>
          </a:xfrm>
          <a:prstGeom prst="rect">
            <a:avLst/>
          </a:prstGeom>
        </p:spPr>
      </p:pic>
      <p:pic>
        <p:nvPicPr>
          <p:cNvPr id="9" name="Picture 8" descr="A black and white image&#10;&#10;Description automatically generated">
            <a:extLst>
              <a:ext uri="{FF2B5EF4-FFF2-40B4-BE49-F238E27FC236}">
                <a16:creationId xmlns:a16="http://schemas.microsoft.com/office/drawing/2014/main" id="{5168A513-F733-2637-0271-38288D12FF19}"/>
              </a:ext>
            </a:extLst>
          </p:cNvPr>
          <p:cNvPicPr>
            <a:picLocks noChangeAspect="1"/>
          </p:cNvPicPr>
          <p:nvPr/>
        </p:nvPicPr>
        <p:blipFill>
          <a:blip r:embed="rId4"/>
          <a:stretch>
            <a:fillRect/>
          </a:stretch>
        </p:blipFill>
        <p:spPr>
          <a:xfrm>
            <a:off x="5335499" y="3051073"/>
            <a:ext cx="1736083" cy="1779024"/>
          </a:xfrm>
          <a:prstGeom prst="rect">
            <a:avLst/>
          </a:prstGeom>
        </p:spPr>
      </p:pic>
    </p:spTree>
    <p:extLst>
      <p:ext uri="{BB962C8B-B14F-4D97-AF65-F5344CB8AC3E}">
        <p14:creationId xmlns:p14="http://schemas.microsoft.com/office/powerpoint/2010/main" val="3123066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Performance with the "</a:t>
            </a:r>
            <a:r>
              <a:rPr lang="en-US" b="1"/>
              <a:t>best</a:t>
            </a:r>
            <a:r>
              <a:rPr lang="en-US"/>
              <a:t>" model</a:t>
            </a:r>
          </a:p>
        </p:txBody>
      </p:sp>
      <p:pic>
        <p:nvPicPr>
          <p:cNvPr id="3" name="Picture 2" descr="A diagram of a graph&#10;&#10;Description automatically generated">
            <a:extLst>
              <a:ext uri="{FF2B5EF4-FFF2-40B4-BE49-F238E27FC236}">
                <a16:creationId xmlns:a16="http://schemas.microsoft.com/office/drawing/2014/main" id="{CDEEC329-6EB1-84AF-282A-ABF0EB17C266}"/>
              </a:ext>
            </a:extLst>
          </p:cNvPr>
          <p:cNvPicPr>
            <a:picLocks noChangeAspect="1"/>
          </p:cNvPicPr>
          <p:nvPr/>
        </p:nvPicPr>
        <p:blipFill>
          <a:blip r:embed="rId2"/>
          <a:stretch>
            <a:fillRect/>
          </a:stretch>
        </p:blipFill>
        <p:spPr>
          <a:xfrm>
            <a:off x="2749069" y="1152606"/>
            <a:ext cx="3599334" cy="3676035"/>
          </a:xfrm>
          <a:prstGeom prst="rect">
            <a:avLst/>
          </a:prstGeom>
        </p:spPr>
      </p:pic>
    </p:spTree>
    <p:extLst>
      <p:ext uri="{BB962C8B-B14F-4D97-AF65-F5344CB8AC3E}">
        <p14:creationId xmlns:p14="http://schemas.microsoft.com/office/powerpoint/2010/main" val="2053439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Performance with </a:t>
            </a:r>
            <a:r>
              <a:rPr lang="en-US" b="1"/>
              <a:t>simple </a:t>
            </a:r>
            <a:r>
              <a:rPr lang="en-US"/>
              <a:t>model</a:t>
            </a:r>
          </a:p>
        </p:txBody>
      </p:sp>
      <p:pic>
        <p:nvPicPr>
          <p:cNvPr id="4" name="Picture 3" descr="A graph with blue squares&#10;&#10;Description automatically generated">
            <a:extLst>
              <a:ext uri="{FF2B5EF4-FFF2-40B4-BE49-F238E27FC236}">
                <a16:creationId xmlns:a16="http://schemas.microsoft.com/office/drawing/2014/main" id="{BD63C922-746A-7EE4-5755-8BAA39261822}"/>
              </a:ext>
            </a:extLst>
          </p:cNvPr>
          <p:cNvPicPr>
            <a:picLocks noChangeAspect="1"/>
          </p:cNvPicPr>
          <p:nvPr/>
        </p:nvPicPr>
        <p:blipFill>
          <a:blip r:embed="rId2"/>
          <a:stretch>
            <a:fillRect/>
          </a:stretch>
        </p:blipFill>
        <p:spPr>
          <a:xfrm>
            <a:off x="2754505" y="1020792"/>
            <a:ext cx="3635718" cy="3782039"/>
          </a:xfrm>
          <a:prstGeom prst="rect">
            <a:avLst/>
          </a:prstGeom>
        </p:spPr>
      </p:pic>
    </p:spTree>
    <p:extLst>
      <p:ext uri="{BB962C8B-B14F-4D97-AF65-F5344CB8AC3E}">
        <p14:creationId xmlns:p14="http://schemas.microsoft.com/office/powerpoint/2010/main" val="258683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909673" y="1086087"/>
            <a:ext cx="308108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Calculator</a:t>
            </a:r>
            <a:endParaRPr/>
          </a:p>
        </p:txBody>
      </p:sp>
      <p:sp>
        <p:nvSpPr>
          <p:cNvPr id="343" name="Google Shape;343;p46"/>
          <p:cNvSpPr txBox="1">
            <a:spLocks noGrp="1"/>
          </p:cNvSpPr>
          <p:nvPr>
            <p:ph type="subTitle" idx="1"/>
          </p:nvPr>
        </p:nvSpPr>
        <p:spPr>
          <a:xfrm>
            <a:off x="966380" y="2006239"/>
            <a:ext cx="2967667"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WHY build an OCR Calculator?</a:t>
            </a:r>
          </a:p>
          <a:p>
            <a:pPr marL="171450" lvl="0" indent="-171450" algn="l" rtl="0">
              <a:spcBef>
                <a:spcPts val="0"/>
              </a:spcBef>
              <a:spcAft>
                <a:spcPts val="0"/>
              </a:spcAft>
              <a:buFontTx/>
              <a:buChar char="-"/>
            </a:pPr>
            <a:r>
              <a:rPr lang="en" sz="1200"/>
              <a:t>Bridge the gap between physical and digital mathematics. </a:t>
            </a:r>
          </a:p>
          <a:p>
            <a:pPr marL="171450" lvl="0" indent="-171450" algn="l" rtl="0">
              <a:spcBef>
                <a:spcPts val="0"/>
              </a:spcBef>
              <a:spcAft>
                <a:spcPts val="0"/>
              </a:spcAft>
              <a:buFontTx/>
              <a:buChar char="-"/>
            </a:pPr>
            <a:r>
              <a:rPr lang="en" sz="1200"/>
              <a:t>Educational support</a:t>
            </a:r>
            <a:endParaRPr sz="1200"/>
          </a:p>
        </p:txBody>
      </p:sp>
      <p:sp>
        <p:nvSpPr>
          <p:cNvPr id="2" name="Google Shape;342;p46">
            <a:extLst>
              <a:ext uri="{FF2B5EF4-FFF2-40B4-BE49-F238E27FC236}">
                <a16:creationId xmlns:a16="http://schemas.microsoft.com/office/drawing/2014/main" id="{1C25D587-1E9E-3C87-32BD-3497C58CC2A3}"/>
              </a:ext>
            </a:extLst>
          </p:cNvPr>
          <p:cNvSpPr txBox="1">
            <a:spLocks/>
          </p:cNvSpPr>
          <p:nvPr/>
        </p:nvSpPr>
        <p:spPr>
          <a:xfrm>
            <a:off x="4887436" y="1086087"/>
            <a:ext cx="3081080" cy="80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Golos Text"/>
              <a:buNone/>
              <a:defRPr sz="4000" b="0" i="0" u="none" strike="noStrike" cap="none">
                <a:solidFill>
                  <a:schemeClr val="dk1"/>
                </a:solidFill>
                <a:latin typeface="Golos Text"/>
                <a:ea typeface="Golos Text"/>
                <a:cs typeface="Golos Text"/>
                <a:sym typeface="Golos Text"/>
              </a:defRPr>
            </a:lvl1pPr>
            <a:lvl2pPr marR="0" lvl="1" algn="l"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2pPr>
            <a:lvl3pPr marR="0" lvl="2" algn="l"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3pPr>
            <a:lvl4pPr marR="0" lvl="3" algn="l"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4pPr>
            <a:lvl5pPr marR="0" lvl="4" algn="l"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5pPr>
            <a:lvl6pPr marR="0" lvl="5" algn="l"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6pPr>
            <a:lvl7pPr marR="0" lvl="6" algn="l"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7pPr>
            <a:lvl8pPr marR="0" lvl="7" algn="l"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8pPr>
            <a:lvl9pPr marR="0" lvl="8" algn="l"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9pPr>
          </a:lstStyle>
          <a:p>
            <a:r>
              <a:rPr lang="fr-FR"/>
              <a:t>Translator</a:t>
            </a:r>
          </a:p>
        </p:txBody>
      </p:sp>
      <p:sp>
        <p:nvSpPr>
          <p:cNvPr id="3" name="Google Shape;343;p46">
            <a:extLst>
              <a:ext uri="{FF2B5EF4-FFF2-40B4-BE49-F238E27FC236}">
                <a16:creationId xmlns:a16="http://schemas.microsoft.com/office/drawing/2014/main" id="{A65B86ED-50A3-4C62-41CB-DB8067D6F05A}"/>
              </a:ext>
            </a:extLst>
          </p:cNvPr>
          <p:cNvSpPr txBox="1">
            <a:spLocks/>
          </p:cNvSpPr>
          <p:nvPr/>
        </p:nvSpPr>
        <p:spPr>
          <a:xfrm>
            <a:off x="5000849" y="2002929"/>
            <a:ext cx="3176771" cy="124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gn="l"/>
            <a:r>
              <a:rPr lang="en-GB" b="1"/>
              <a:t>WHY build an OCR Translator?</a:t>
            </a:r>
          </a:p>
          <a:p>
            <a:pPr marL="171450" indent="-171450" algn="l">
              <a:buFontTx/>
              <a:buChar char="-"/>
            </a:pPr>
            <a:r>
              <a:rPr lang="en-GB" sz="1200"/>
              <a:t>Digitization of handwritten documents</a:t>
            </a:r>
          </a:p>
          <a:p>
            <a:pPr marL="171450" indent="-171450" algn="l">
              <a:buFontTx/>
              <a:buChar char="-"/>
            </a:pPr>
            <a:r>
              <a:rPr lang="en-GB" sz="1200"/>
              <a:t>Enhanced searchability</a:t>
            </a:r>
          </a:p>
          <a:p>
            <a:pPr marL="171450" indent="-171450" algn="l">
              <a:buFontTx/>
              <a:buChar char="-"/>
            </a:pPr>
            <a:r>
              <a:rPr lang="en-GB" sz="1200"/>
              <a:t>Language translation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solidFill>
                  <a:srgbClr val="0A0A0A"/>
                </a:solidFill>
              </a:rPr>
              <a:t>Other symbols: </a:t>
            </a:r>
            <a:r>
              <a:rPr lang="en-US" b="1">
                <a:solidFill>
                  <a:srgbClr val="0A0A0A"/>
                </a:solidFill>
              </a:rPr>
              <a:t>Cyrillic, German, Smiles</a:t>
            </a:r>
            <a:endParaRPr lang="en-US" b="1"/>
          </a:p>
        </p:txBody>
      </p:sp>
      <p:pic>
        <p:nvPicPr>
          <p:cNvPr id="5" name="Picture 4" descr="A group of black writing on a white surface&#10;&#10;Description automatically generated">
            <a:extLst>
              <a:ext uri="{FF2B5EF4-FFF2-40B4-BE49-F238E27FC236}">
                <a16:creationId xmlns:a16="http://schemas.microsoft.com/office/drawing/2014/main" id="{DB701CA9-3576-DCD0-C134-F5EE1B23949C}"/>
              </a:ext>
            </a:extLst>
          </p:cNvPr>
          <p:cNvPicPr>
            <a:picLocks noChangeAspect="1"/>
          </p:cNvPicPr>
          <p:nvPr/>
        </p:nvPicPr>
        <p:blipFill>
          <a:blip r:embed="rId2"/>
          <a:stretch>
            <a:fillRect/>
          </a:stretch>
        </p:blipFill>
        <p:spPr>
          <a:xfrm>
            <a:off x="712449" y="1395663"/>
            <a:ext cx="3550161" cy="235217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BE88924-1214-636B-737A-8A708A77DA75}"/>
              </a:ext>
            </a:extLst>
          </p:cNvPr>
          <p:cNvPicPr>
            <a:picLocks noChangeAspect="1"/>
          </p:cNvPicPr>
          <p:nvPr/>
        </p:nvPicPr>
        <p:blipFill>
          <a:blip r:embed="rId3"/>
          <a:stretch>
            <a:fillRect/>
          </a:stretch>
        </p:blipFill>
        <p:spPr>
          <a:xfrm>
            <a:off x="4425583" y="1287379"/>
            <a:ext cx="2067491" cy="360345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02FBA9D-FF4D-F060-91E4-D7014DD03666}"/>
              </a:ext>
            </a:extLst>
          </p:cNvPr>
          <p:cNvPicPr>
            <a:picLocks noChangeAspect="1"/>
          </p:cNvPicPr>
          <p:nvPr/>
        </p:nvPicPr>
        <p:blipFill>
          <a:blip r:embed="rId4"/>
          <a:stretch>
            <a:fillRect/>
          </a:stretch>
        </p:blipFill>
        <p:spPr>
          <a:xfrm>
            <a:off x="6666785" y="1290386"/>
            <a:ext cx="1958567" cy="3585410"/>
          </a:xfrm>
          <a:prstGeom prst="rect">
            <a:avLst/>
          </a:prstGeom>
        </p:spPr>
      </p:pic>
    </p:spTree>
    <p:extLst>
      <p:ext uri="{BB962C8B-B14F-4D97-AF65-F5344CB8AC3E}">
        <p14:creationId xmlns:p14="http://schemas.microsoft.com/office/powerpoint/2010/main" val="166255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EFB-1821-8254-31F7-40DED0A14607}"/>
              </a:ext>
            </a:extLst>
          </p:cNvPr>
          <p:cNvSpPr>
            <a:spLocks noGrp="1"/>
          </p:cNvSpPr>
          <p:nvPr>
            <p:ph type="title"/>
          </p:nvPr>
        </p:nvSpPr>
        <p:spPr/>
        <p:txBody>
          <a:bodyPr/>
          <a:lstStyle/>
          <a:p>
            <a:r>
              <a:rPr lang="en-US"/>
              <a:t>Result of classifying other symbols</a:t>
            </a:r>
          </a:p>
        </p:txBody>
      </p:sp>
      <p:pic>
        <p:nvPicPr>
          <p:cNvPr id="5" name="Picture 4" descr="A group of black symbols&#10;&#10;Description automatically generated">
            <a:extLst>
              <a:ext uri="{FF2B5EF4-FFF2-40B4-BE49-F238E27FC236}">
                <a16:creationId xmlns:a16="http://schemas.microsoft.com/office/drawing/2014/main" id="{5B670101-3A98-14F7-C77D-4736EFCFA561}"/>
              </a:ext>
            </a:extLst>
          </p:cNvPr>
          <p:cNvPicPr>
            <a:picLocks noChangeAspect="1"/>
          </p:cNvPicPr>
          <p:nvPr/>
        </p:nvPicPr>
        <p:blipFill>
          <a:blip r:embed="rId2"/>
          <a:stretch>
            <a:fillRect/>
          </a:stretch>
        </p:blipFill>
        <p:spPr>
          <a:xfrm>
            <a:off x="866468" y="1021223"/>
            <a:ext cx="7756730" cy="3105663"/>
          </a:xfrm>
          <a:prstGeom prst="rect">
            <a:avLst/>
          </a:prstGeom>
        </p:spPr>
      </p:pic>
    </p:spTree>
    <p:extLst>
      <p:ext uri="{BB962C8B-B14F-4D97-AF65-F5344CB8AC3E}">
        <p14:creationId xmlns:p14="http://schemas.microsoft.com/office/powerpoint/2010/main" val="1633833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9" name="Google Shape;579;p61"/>
          <p:cNvSpPr/>
          <p:nvPr/>
        </p:nvSpPr>
        <p:spPr>
          <a:xfrm>
            <a:off x="0" y="584500"/>
            <a:ext cx="76215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9;p50">
            <a:extLst>
              <a:ext uri="{FF2B5EF4-FFF2-40B4-BE49-F238E27FC236}">
                <a16:creationId xmlns:a16="http://schemas.microsoft.com/office/drawing/2014/main" id="{636D3680-1D80-2D31-B32B-36B72541EF22}"/>
              </a:ext>
            </a:extLst>
          </p:cNvPr>
          <p:cNvSpPr txBox="1">
            <a:spLocks/>
          </p:cNvSpPr>
          <p:nvPr/>
        </p:nvSpPr>
        <p:spPr>
          <a:xfrm flipH="1">
            <a:off x="6089301" y="516038"/>
            <a:ext cx="1418349" cy="87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4200"/>
              <a:t>04.1</a:t>
            </a:r>
          </a:p>
        </p:txBody>
      </p:sp>
      <p:sp>
        <p:nvSpPr>
          <p:cNvPr id="8" name="Title 7">
            <a:extLst>
              <a:ext uri="{FF2B5EF4-FFF2-40B4-BE49-F238E27FC236}">
                <a16:creationId xmlns:a16="http://schemas.microsoft.com/office/drawing/2014/main" id="{DF160E74-1B55-8099-F0A6-63F2FC8ECE10}"/>
              </a:ext>
            </a:extLst>
          </p:cNvPr>
          <p:cNvSpPr>
            <a:spLocks noGrp="1"/>
          </p:cNvSpPr>
          <p:nvPr>
            <p:ph type="title" idx="5"/>
          </p:nvPr>
        </p:nvSpPr>
        <p:spPr>
          <a:xfrm>
            <a:off x="3121177" y="1707938"/>
            <a:ext cx="5316600" cy="1014564"/>
          </a:xfrm>
        </p:spPr>
        <p:txBody>
          <a:bodyPr/>
          <a:lstStyle/>
          <a:p>
            <a:pPr algn="l"/>
            <a:r>
              <a:rPr lang="en-US" sz="4200"/>
              <a:t>Object Detection &amp; Translation</a:t>
            </a:r>
            <a:endParaRPr lang="en-US"/>
          </a:p>
        </p:txBody>
      </p:sp>
    </p:spTree>
    <p:extLst>
      <p:ext uri="{BB962C8B-B14F-4D97-AF65-F5344CB8AC3E}">
        <p14:creationId xmlns:p14="http://schemas.microsoft.com/office/powerpoint/2010/main" val="1244925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8A45-00BE-3AFA-235E-A889B01A9969}"/>
              </a:ext>
            </a:extLst>
          </p:cNvPr>
          <p:cNvSpPr>
            <a:spLocks noGrp="1"/>
          </p:cNvSpPr>
          <p:nvPr>
            <p:ph type="title"/>
          </p:nvPr>
        </p:nvSpPr>
        <p:spPr/>
        <p:txBody>
          <a:bodyPr/>
          <a:lstStyle/>
          <a:p>
            <a:r>
              <a:rPr lang="en-US"/>
              <a:t>Pipeline</a:t>
            </a:r>
          </a:p>
        </p:txBody>
      </p:sp>
      <p:sp>
        <p:nvSpPr>
          <p:cNvPr id="3" name="Text Placeholder 2">
            <a:extLst>
              <a:ext uri="{FF2B5EF4-FFF2-40B4-BE49-F238E27FC236}">
                <a16:creationId xmlns:a16="http://schemas.microsoft.com/office/drawing/2014/main" id="{0EB1D6BC-8963-5610-8F97-CF9EF02BDFDB}"/>
              </a:ext>
            </a:extLst>
          </p:cNvPr>
          <p:cNvSpPr>
            <a:spLocks noGrp="1"/>
          </p:cNvSpPr>
          <p:nvPr>
            <p:ph type="body" idx="1"/>
          </p:nvPr>
        </p:nvSpPr>
        <p:spPr>
          <a:xfrm>
            <a:off x="713225" y="1655981"/>
            <a:ext cx="7297305" cy="2761694"/>
          </a:xfrm>
        </p:spPr>
        <p:txBody>
          <a:bodyPr/>
          <a:lstStyle/>
          <a:p>
            <a:pPr marL="146050" indent="0">
              <a:buNone/>
            </a:pPr>
            <a:endParaRPr lang="en-US" b="1"/>
          </a:p>
          <a:p>
            <a:pPr marL="488950" indent="-342900">
              <a:lnSpc>
                <a:spcPct val="114999"/>
              </a:lnSpc>
              <a:buAutoNum type="arabicPeriod"/>
            </a:pPr>
            <a:r>
              <a:rPr lang="en-US" b="1"/>
              <a:t>Load and Display the Input Image</a:t>
            </a:r>
            <a:endParaRPr lang="en-US"/>
          </a:p>
          <a:p>
            <a:pPr marL="488950" indent="-342900">
              <a:lnSpc>
                <a:spcPct val="114999"/>
              </a:lnSpc>
              <a:buAutoNum type="arabicPeriod"/>
            </a:pPr>
            <a:r>
              <a:rPr lang="en-US" b="1"/>
              <a:t>Perform Selective Search for Letter Detection</a:t>
            </a:r>
            <a:endParaRPr lang="en-US"/>
          </a:p>
          <a:p>
            <a:pPr marL="488950" indent="-342900">
              <a:lnSpc>
                <a:spcPct val="114999"/>
              </a:lnSpc>
              <a:buAutoNum type="arabicPeriod"/>
            </a:pPr>
            <a:r>
              <a:rPr lang="en-US" b="1"/>
              <a:t>Filter and Sort Detected Regions</a:t>
            </a:r>
            <a:endParaRPr lang="en-US"/>
          </a:p>
          <a:p>
            <a:pPr marL="488950" indent="-342900">
              <a:lnSpc>
                <a:spcPct val="114999"/>
              </a:lnSpc>
              <a:buAutoNum type="arabicPeriod"/>
            </a:pPr>
            <a:r>
              <a:rPr lang="en-US" b="1"/>
              <a:t>Preprocess Detected Letter Regions for Classification</a:t>
            </a:r>
            <a:endParaRPr lang="en-US"/>
          </a:p>
          <a:p>
            <a:pPr marL="488950" indent="-342900">
              <a:lnSpc>
                <a:spcPct val="114999"/>
              </a:lnSpc>
              <a:buAutoNum type="arabicPeriod"/>
            </a:pPr>
            <a:r>
              <a:rPr lang="en-US" b="1"/>
              <a:t>Classify Each Detected Letter</a:t>
            </a:r>
            <a:endParaRPr lang="en-US"/>
          </a:p>
          <a:p>
            <a:pPr marL="488950" indent="-342900">
              <a:lnSpc>
                <a:spcPct val="114999"/>
              </a:lnSpc>
              <a:buAutoNum type="arabicPeriod"/>
            </a:pPr>
            <a:r>
              <a:rPr lang="en-US" b="1"/>
              <a:t>Combine Classified Letters into a Word</a:t>
            </a:r>
            <a:endParaRPr lang="en-US"/>
          </a:p>
          <a:p>
            <a:pPr marL="488950" indent="-342900">
              <a:lnSpc>
                <a:spcPct val="114999"/>
              </a:lnSpc>
              <a:buAutoNum type="arabicPeriod"/>
            </a:pPr>
            <a:r>
              <a:rPr lang="en-US" b="1"/>
              <a:t>Translate!</a:t>
            </a:r>
          </a:p>
          <a:p>
            <a:pPr>
              <a:lnSpc>
                <a:spcPct val="114999"/>
              </a:lnSpc>
              <a:buAutoNum type="arabicPeriod"/>
            </a:pPr>
            <a:endParaRPr lang="en-US"/>
          </a:p>
        </p:txBody>
      </p:sp>
      <p:sp>
        <p:nvSpPr>
          <p:cNvPr id="5" name="Subtitle 4">
            <a:extLst>
              <a:ext uri="{FF2B5EF4-FFF2-40B4-BE49-F238E27FC236}">
                <a16:creationId xmlns:a16="http://schemas.microsoft.com/office/drawing/2014/main" id="{919DF8DE-31CB-553A-4572-728F7983C3C3}"/>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3799215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8A45-00BE-3AFA-235E-A889B01A9969}"/>
              </a:ext>
            </a:extLst>
          </p:cNvPr>
          <p:cNvSpPr>
            <a:spLocks noGrp="1"/>
          </p:cNvSpPr>
          <p:nvPr>
            <p:ph type="title"/>
          </p:nvPr>
        </p:nvSpPr>
        <p:spPr/>
        <p:txBody>
          <a:bodyPr/>
          <a:lstStyle/>
          <a:p>
            <a:r>
              <a:rPr lang="en-US"/>
              <a:t>Image</a:t>
            </a:r>
          </a:p>
        </p:txBody>
      </p:sp>
      <p:sp>
        <p:nvSpPr>
          <p:cNvPr id="3" name="Text Placeholder 2">
            <a:extLst>
              <a:ext uri="{FF2B5EF4-FFF2-40B4-BE49-F238E27FC236}">
                <a16:creationId xmlns:a16="http://schemas.microsoft.com/office/drawing/2014/main" id="{0EB1D6BC-8963-5610-8F97-CF9EF02BDFDB}"/>
              </a:ext>
            </a:extLst>
          </p:cNvPr>
          <p:cNvSpPr>
            <a:spLocks noGrp="1"/>
          </p:cNvSpPr>
          <p:nvPr>
            <p:ph type="body" idx="1"/>
          </p:nvPr>
        </p:nvSpPr>
        <p:spPr>
          <a:xfrm>
            <a:off x="713225" y="1655981"/>
            <a:ext cx="7297305" cy="2761694"/>
          </a:xfrm>
        </p:spPr>
        <p:txBody>
          <a:bodyPr/>
          <a:lstStyle/>
          <a:p>
            <a:pPr marL="146050" indent="0">
              <a:buNone/>
            </a:pPr>
            <a:endParaRPr lang="en-US" b="1"/>
          </a:p>
          <a:p>
            <a:pPr marL="488950" indent="-342900">
              <a:lnSpc>
                <a:spcPct val="114999"/>
              </a:lnSpc>
              <a:buAutoNum type="arabicPeriod"/>
            </a:pPr>
            <a:endParaRPr lang="en-US" b="1"/>
          </a:p>
          <a:p>
            <a:pPr>
              <a:lnSpc>
                <a:spcPct val="114999"/>
              </a:lnSpc>
              <a:buAutoNum type="arabicPeriod"/>
            </a:pPr>
            <a:endParaRPr lang="en-US"/>
          </a:p>
        </p:txBody>
      </p:sp>
      <p:pic>
        <p:nvPicPr>
          <p:cNvPr id="4" name="Picture 3">
            <a:extLst>
              <a:ext uri="{FF2B5EF4-FFF2-40B4-BE49-F238E27FC236}">
                <a16:creationId xmlns:a16="http://schemas.microsoft.com/office/drawing/2014/main" id="{8C8A02BE-95A9-9A5A-4635-BD4B0BB969EB}"/>
              </a:ext>
            </a:extLst>
          </p:cNvPr>
          <p:cNvPicPr>
            <a:picLocks noChangeAspect="1"/>
          </p:cNvPicPr>
          <p:nvPr/>
        </p:nvPicPr>
        <p:blipFill>
          <a:blip r:embed="rId2"/>
          <a:stretch>
            <a:fillRect/>
          </a:stretch>
        </p:blipFill>
        <p:spPr>
          <a:xfrm>
            <a:off x="317027" y="1024220"/>
            <a:ext cx="8511988" cy="1839548"/>
          </a:xfrm>
          <a:prstGeom prst="rect">
            <a:avLst/>
          </a:prstGeom>
        </p:spPr>
      </p:pic>
      <p:pic>
        <p:nvPicPr>
          <p:cNvPr id="5" name="Picture 4" descr="A white letters on a black background&#10;&#10;Description automatically generated">
            <a:extLst>
              <a:ext uri="{FF2B5EF4-FFF2-40B4-BE49-F238E27FC236}">
                <a16:creationId xmlns:a16="http://schemas.microsoft.com/office/drawing/2014/main" id="{98803A2C-A790-DCC0-9270-0C9E07252276}"/>
              </a:ext>
            </a:extLst>
          </p:cNvPr>
          <p:cNvPicPr>
            <a:picLocks noChangeAspect="1"/>
          </p:cNvPicPr>
          <p:nvPr/>
        </p:nvPicPr>
        <p:blipFill>
          <a:blip r:embed="rId3"/>
          <a:stretch>
            <a:fillRect/>
          </a:stretch>
        </p:blipFill>
        <p:spPr>
          <a:xfrm>
            <a:off x="584947" y="2969175"/>
            <a:ext cx="7974106" cy="1652515"/>
          </a:xfrm>
          <a:prstGeom prst="rect">
            <a:avLst/>
          </a:prstGeom>
        </p:spPr>
      </p:pic>
    </p:spTree>
    <p:extLst>
      <p:ext uri="{BB962C8B-B14F-4D97-AF65-F5344CB8AC3E}">
        <p14:creationId xmlns:p14="http://schemas.microsoft.com/office/powerpoint/2010/main" val="3677577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8A45-00BE-3AFA-235E-A889B01A9969}"/>
              </a:ext>
            </a:extLst>
          </p:cNvPr>
          <p:cNvSpPr>
            <a:spLocks noGrp="1"/>
          </p:cNvSpPr>
          <p:nvPr>
            <p:ph type="title"/>
          </p:nvPr>
        </p:nvSpPr>
        <p:spPr/>
        <p:txBody>
          <a:bodyPr/>
          <a:lstStyle/>
          <a:p>
            <a:r>
              <a:rPr lang="en-US"/>
              <a:t>Detected regions</a:t>
            </a:r>
            <a:endParaRPr lang="en-US">
              <a:solidFill>
                <a:srgbClr val="000000"/>
              </a:solidFill>
            </a:endParaRPr>
          </a:p>
          <a:p>
            <a:endParaRPr lang="en-US"/>
          </a:p>
        </p:txBody>
      </p:sp>
      <p:sp>
        <p:nvSpPr>
          <p:cNvPr id="3" name="Text Placeholder 2">
            <a:extLst>
              <a:ext uri="{FF2B5EF4-FFF2-40B4-BE49-F238E27FC236}">
                <a16:creationId xmlns:a16="http://schemas.microsoft.com/office/drawing/2014/main" id="{0EB1D6BC-8963-5610-8F97-CF9EF02BDFDB}"/>
              </a:ext>
            </a:extLst>
          </p:cNvPr>
          <p:cNvSpPr>
            <a:spLocks noGrp="1"/>
          </p:cNvSpPr>
          <p:nvPr>
            <p:ph type="body" idx="1"/>
          </p:nvPr>
        </p:nvSpPr>
        <p:spPr>
          <a:xfrm>
            <a:off x="713225" y="1655981"/>
            <a:ext cx="7297305" cy="2761694"/>
          </a:xfrm>
        </p:spPr>
        <p:txBody>
          <a:bodyPr/>
          <a:lstStyle/>
          <a:p>
            <a:pPr marL="146050" indent="0">
              <a:buNone/>
            </a:pPr>
            <a:endParaRPr lang="en-US" b="1"/>
          </a:p>
          <a:p>
            <a:pPr marL="488950" indent="-342900">
              <a:lnSpc>
                <a:spcPct val="114999"/>
              </a:lnSpc>
              <a:buAutoNum type="arabicPeriod"/>
            </a:pPr>
            <a:endParaRPr lang="en-US" b="1"/>
          </a:p>
          <a:p>
            <a:pPr>
              <a:lnSpc>
                <a:spcPct val="114999"/>
              </a:lnSpc>
              <a:buAutoNum type="arabicPeriod"/>
            </a:pPr>
            <a:endParaRPr lang="en-US"/>
          </a:p>
        </p:txBody>
      </p:sp>
      <p:pic>
        <p:nvPicPr>
          <p:cNvPr id="6" name="Picture 5">
            <a:extLst>
              <a:ext uri="{FF2B5EF4-FFF2-40B4-BE49-F238E27FC236}">
                <a16:creationId xmlns:a16="http://schemas.microsoft.com/office/drawing/2014/main" id="{01FA9298-6B9D-E9BB-6997-9279B0D6E2E1}"/>
              </a:ext>
            </a:extLst>
          </p:cNvPr>
          <p:cNvPicPr>
            <a:picLocks noChangeAspect="1"/>
          </p:cNvPicPr>
          <p:nvPr/>
        </p:nvPicPr>
        <p:blipFill>
          <a:blip r:embed="rId2"/>
          <a:stretch>
            <a:fillRect/>
          </a:stretch>
        </p:blipFill>
        <p:spPr>
          <a:xfrm>
            <a:off x="221877" y="1627230"/>
            <a:ext cx="8700248" cy="1882318"/>
          </a:xfrm>
          <a:prstGeom prst="rect">
            <a:avLst/>
          </a:prstGeom>
        </p:spPr>
      </p:pic>
    </p:spTree>
    <p:extLst>
      <p:ext uri="{BB962C8B-B14F-4D97-AF65-F5344CB8AC3E}">
        <p14:creationId xmlns:p14="http://schemas.microsoft.com/office/powerpoint/2010/main" val="550195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8A45-00BE-3AFA-235E-A889B01A9969}"/>
              </a:ext>
            </a:extLst>
          </p:cNvPr>
          <p:cNvSpPr>
            <a:spLocks noGrp="1"/>
          </p:cNvSpPr>
          <p:nvPr>
            <p:ph type="title"/>
          </p:nvPr>
        </p:nvSpPr>
        <p:spPr/>
        <p:txBody>
          <a:bodyPr/>
          <a:lstStyle/>
          <a:p>
            <a:r>
              <a:rPr lang="en-US"/>
              <a:t>Classified "letters"</a:t>
            </a:r>
          </a:p>
          <a:p>
            <a:endParaRPr lang="en-US"/>
          </a:p>
        </p:txBody>
      </p:sp>
      <p:sp>
        <p:nvSpPr>
          <p:cNvPr id="3" name="Text Placeholder 2">
            <a:extLst>
              <a:ext uri="{FF2B5EF4-FFF2-40B4-BE49-F238E27FC236}">
                <a16:creationId xmlns:a16="http://schemas.microsoft.com/office/drawing/2014/main" id="{0EB1D6BC-8963-5610-8F97-CF9EF02BDFDB}"/>
              </a:ext>
            </a:extLst>
          </p:cNvPr>
          <p:cNvSpPr>
            <a:spLocks noGrp="1"/>
          </p:cNvSpPr>
          <p:nvPr>
            <p:ph type="body" idx="1"/>
          </p:nvPr>
        </p:nvSpPr>
        <p:spPr>
          <a:xfrm>
            <a:off x="713225" y="1655981"/>
            <a:ext cx="7297305" cy="2761694"/>
          </a:xfrm>
        </p:spPr>
        <p:txBody>
          <a:bodyPr/>
          <a:lstStyle/>
          <a:p>
            <a:pPr marL="146050" indent="0">
              <a:buNone/>
            </a:pPr>
            <a:endParaRPr lang="en-US" b="1"/>
          </a:p>
          <a:p>
            <a:pPr marL="488950" indent="-342900">
              <a:lnSpc>
                <a:spcPct val="114999"/>
              </a:lnSpc>
              <a:buAutoNum type="arabicPeriod"/>
            </a:pPr>
            <a:endParaRPr lang="en-US" b="1"/>
          </a:p>
          <a:p>
            <a:pPr>
              <a:lnSpc>
                <a:spcPct val="114999"/>
              </a:lnSpc>
              <a:buAutoNum type="arabicPeriod"/>
            </a:pPr>
            <a:endParaRPr lang="en-US"/>
          </a:p>
        </p:txBody>
      </p:sp>
      <p:pic>
        <p:nvPicPr>
          <p:cNvPr id="5" name="Picture 4">
            <a:extLst>
              <a:ext uri="{FF2B5EF4-FFF2-40B4-BE49-F238E27FC236}">
                <a16:creationId xmlns:a16="http://schemas.microsoft.com/office/drawing/2014/main" id="{3141F76F-823E-051E-0576-96DB0C9F38A9}"/>
              </a:ext>
            </a:extLst>
          </p:cNvPr>
          <p:cNvPicPr>
            <a:picLocks noChangeAspect="1"/>
          </p:cNvPicPr>
          <p:nvPr/>
        </p:nvPicPr>
        <p:blipFill>
          <a:blip r:embed="rId2"/>
          <a:stretch>
            <a:fillRect/>
          </a:stretch>
        </p:blipFill>
        <p:spPr>
          <a:xfrm>
            <a:off x="0" y="1477046"/>
            <a:ext cx="9144000" cy="2189408"/>
          </a:xfrm>
          <a:prstGeom prst="rect">
            <a:avLst/>
          </a:prstGeom>
        </p:spPr>
      </p:pic>
    </p:spTree>
    <p:extLst>
      <p:ext uri="{BB962C8B-B14F-4D97-AF65-F5344CB8AC3E}">
        <p14:creationId xmlns:p14="http://schemas.microsoft.com/office/powerpoint/2010/main" val="2516831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8A45-00BE-3AFA-235E-A889B01A9969}"/>
              </a:ext>
            </a:extLst>
          </p:cNvPr>
          <p:cNvSpPr>
            <a:spLocks noGrp="1"/>
          </p:cNvSpPr>
          <p:nvPr>
            <p:ph type="title"/>
          </p:nvPr>
        </p:nvSpPr>
        <p:spPr/>
        <p:txBody>
          <a:bodyPr/>
          <a:lstStyle/>
          <a:p>
            <a:r>
              <a:rPr lang="en-US"/>
              <a:t>Objects detected in "world"</a:t>
            </a:r>
          </a:p>
          <a:p>
            <a:endParaRPr lang="en-US"/>
          </a:p>
        </p:txBody>
      </p:sp>
      <p:sp>
        <p:nvSpPr>
          <p:cNvPr id="3" name="Text Placeholder 2">
            <a:extLst>
              <a:ext uri="{FF2B5EF4-FFF2-40B4-BE49-F238E27FC236}">
                <a16:creationId xmlns:a16="http://schemas.microsoft.com/office/drawing/2014/main" id="{0EB1D6BC-8963-5610-8F97-CF9EF02BDFDB}"/>
              </a:ext>
            </a:extLst>
          </p:cNvPr>
          <p:cNvSpPr>
            <a:spLocks noGrp="1"/>
          </p:cNvSpPr>
          <p:nvPr>
            <p:ph type="body" idx="1"/>
          </p:nvPr>
        </p:nvSpPr>
        <p:spPr>
          <a:xfrm>
            <a:off x="713225" y="1655981"/>
            <a:ext cx="7297305" cy="2761694"/>
          </a:xfrm>
        </p:spPr>
        <p:txBody>
          <a:bodyPr/>
          <a:lstStyle/>
          <a:p>
            <a:pPr marL="146050" indent="0">
              <a:buNone/>
            </a:pPr>
            <a:endParaRPr lang="en-US" b="1"/>
          </a:p>
          <a:p>
            <a:pPr marL="488950" indent="-342900">
              <a:lnSpc>
                <a:spcPct val="114999"/>
              </a:lnSpc>
              <a:buAutoNum type="arabicPeriod"/>
            </a:pPr>
            <a:endParaRPr lang="en-US" b="1"/>
          </a:p>
          <a:p>
            <a:pPr>
              <a:lnSpc>
                <a:spcPct val="114999"/>
              </a:lnSpc>
              <a:buAutoNum type="arabicPeriod"/>
            </a:pPr>
            <a:endParaRPr lang="en-US"/>
          </a:p>
        </p:txBody>
      </p:sp>
      <p:pic>
        <p:nvPicPr>
          <p:cNvPr id="5" name="Picture 4" descr="A black and green rectangles with letters and numbers&#10;&#10;Description automatically generated">
            <a:extLst>
              <a:ext uri="{FF2B5EF4-FFF2-40B4-BE49-F238E27FC236}">
                <a16:creationId xmlns:a16="http://schemas.microsoft.com/office/drawing/2014/main" id="{2A46F97A-847C-06AA-7361-B6788129A4A3}"/>
              </a:ext>
            </a:extLst>
          </p:cNvPr>
          <p:cNvPicPr>
            <a:picLocks noChangeAspect="1"/>
          </p:cNvPicPr>
          <p:nvPr/>
        </p:nvPicPr>
        <p:blipFill>
          <a:blip r:embed="rId2"/>
          <a:stretch>
            <a:fillRect/>
          </a:stretch>
        </p:blipFill>
        <p:spPr>
          <a:xfrm>
            <a:off x="457200" y="1624940"/>
            <a:ext cx="7987553" cy="2176009"/>
          </a:xfrm>
          <a:prstGeom prst="rect">
            <a:avLst/>
          </a:prstGeom>
        </p:spPr>
      </p:pic>
      <p:pic>
        <p:nvPicPr>
          <p:cNvPr id="6" name="Picture 5" descr="A black and green rectangles with letters in them&#10;&#10;Description automatically generated">
            <a:extLst>
              <a:ext uri="{FF2B5EF4-FFF2-40B4-BE49-F238E27FC236}">
                <a16:creationId xmlns:a16="http://schemas.microsoft.com/office/drawing/2014/main" id="{AB2E0BF2-BF2C-DFB5-8DD5-94165F3D8E46}"/>
              </a:ext>
            </a:extLst>
          </p:cNvPr>
          <p:cNvPicPr>
            <a:picLocks noChangeAspect="1"/>
          </p:cNvPicPr>
          <p:nvPr/>
        </p:nvPicPr>
        <p:blipFill>
          <a:blip r:embed="rId3"/>
          <a:stretch>
            <a:fillRect/>
          </a:stretch>
        </p:blipFill>
        <p:spPr>
          <a:xfrm>
            <a:off x="0" y="1031875"/>
            <a:ext cx="9144000" cy="3079750"/>
          </a:xfrm>
          <a:prstGeom prst="rect">
            <a:avLst/>
          </a:prstGeom>
        </p:spPr>
      </p:pic>
    </p:spTree>
    <p:extLst>
      <p:ext uri="{BB962C8B-B14F-4D97-AF65-F5344CB8AC3E}">
        <p14:creationId xmlns:p14="http://schemas.microsoft.com/office/powerpoint/2010/main" val="11554850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8A45-00BE-3AFA-235E-A889B01A9969}"/>
              </a:ext>
            </a:extLst>
          </p:cNvPr>
          <p:cNvSpPr>
            <a:spLocks noGrp="1"/>
          </p:cNvSpPr>
          <p:nvPr>
            <p:ph type="title"/>
          </p:nvPr>
        </p:nvSpPr>
        <p:spPr/>
        <p:txBody>
          <a:bodyPr/>
          <a:lstStyle/>
          <a:p>
            <a:r>
              <a:rPr lang="en-US"/>
              <a:t>Classified "world"</a:t>
            </a:r>
          </a:p>
          <a:p>
            <a:endParaRPr lang="en-US"/>
          </a:p>
        </p:txBody>
      </p:sp>
      <p:sp>
        <p:nvSpPr>
          <p:cNvPr id="3" name="Text Placeholder 2">
            <a:extLst>
              <a:ext uri="{FF2B5EF4-FFF2-40B4-BE49-F238E27FC236}">
                <a16:creationId xmlns:a16="http://schemas.microsoft.com/office/drawing/2014/main" id="{0EB1D6BC-8963-5610-8F97-CF9EF02BDFDB}"/>
              </a:ext>
            </a:extLst>
          </p:cNvPr>
          <p:cNvSpPr>
            <a:spLocks noGrp="1"/>
          </p:cNvSpPr>
          <p:nvPr>
            <p:ph type="body" idx="1"/>
          </p:nvPr>
        </p:nvSpPr>
        <p:spPr>
          <a:xfrm>
            <a:off x="713225" y="1655981"/>
            <a:ext cx="7297305" cy="2761694"/>
          </a:xfrm>
        </p:spPr>
        <p:txBody>
          <a:bodyPr/>
          <a:lstStyle/>
          <a:p>
            <a:pPr marL="146050" indent="0">
              <a:buNone/>
            </a:pPr>
            <a:endParaRPr lang="en-US" b="1"/>
          </a:p>
          <a:p>
            <a:pPr marL="488950" indent="-342900">
              <a:lnSpc>
                <a:spcPct val="114999"/>
              </a:lnSpc>
              <a:buAutoNum type="arabicPeriod"/>
            </a:pPr>
            <a:endParaRPr lang="en-US" b="1"/>
          </a:p>
          <a:p>
            <a:pPr>
              <a:lnSpc>
                <a:spcPct val="114999"/>
              </a:lnSpc>
              <a:buAutoNum type="arabicPeriod"/>
            </a:pPr>
            <a:endParaRPr lang="en-US"/>
          </a:p>
        </p:txBody>
      </p:sp>
      <p:pic>
        <p:nvPicPr>
          <p:cNvPr id="4" name="Picture 3">
            <a:extLst>
              <a:ext uri="{FF2B5EF4-FFF2-40B4-BE49-F238E27FC236}">
                <a16:creationId xmlns:a16="http://schemas.microsoft.com/office/drawing/2014/main" id="{A0ABB369-82DD-55E9-AF8D-C3D35AD1502B}"/>
              </a:ext>
            </a:extLst>
          </p:cNvPr>
          <p:cNvPicPr>
            <a:picLocks noChangeAspect="1"/>
          </p:cNvPicPr>
          <p:nvPr/>
        </p:nvPicPr>
        <p:blipFill>
          <a:blip r:embed="rId2"/>
          <a:stretch>
            <a:fillRect/>
          </a:stretch>
        </p:blipFill>
        <p:spPr>
          <a:xfrm>
            <a:off x="853888" y="1403102"/>
            <a:ext cx="7436224" cy="2344017"/>
          </a:xfrm>
          <a:prstGeom prst="rect">
            <a:avLst/>
          </a:prstGeom>
        </p:spPr>
      </p:pic>
    </p:spTree>
    <p:extLst>
      <p:ext uri="{BB962C8B-B14F-4D97-AF65-F5344CB8AC3E}">
        <p14:creationId xmlns:p14="http://schemas.microsoft.com/office/powerpoint/2010/main" val="2609522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8A45-00BE-3AFA-235E-A889B01A9969}"/>
              </a:ext>
            </a:extLst>
          </p:cNvPr>
          <p:cNvSpPr>
            <a:spLocks noGrp="1"/>
          </p:cNvSpPr>
          <p:nvPr>
            <p:ph type="title"/>
          </p:nvPr>
        </p:nvSpPr>
        <p:spPr/>
        <p:txBody>
          <a:bodyPr/>
          <a:lstStyle/>
          <a:p>
            <a:r>
              <a:rPr lang="en-US"/>
              <a:t>Classified "WORLD"</a:t>
            </a:r>
          </a:p>
          <a:p>
            <a:endParaRPr lang="en-US"/>
          </a:p>
        </p:txBody>
      </p:sp>
      <p:sp>
        <p:nvSpPr>
          <p:cNvPr id="3" name="Text Placeholder 2">
            <a:extLst>
              <a:ext uri="{FF2B5EF4-FFF2-40B4-BE49-F238E27FC236}">
                <a16:creationId xmlns:a16="http://schemas.microsoft.com/office/drawing/2014/main" id="{0EB1D6BC-8963-5610-8F97-CF9EF02BDFDB}"/>
              </a:ext>
            </a:extLst>
          </p:cNvPr>
          <p:cNvSpPr>
            <a:spLocks noGrp="1"/>
          </p:cNvSpPr>
          <p:nvPr>
            <p:ph type="body" idx="1"/>
          </p:nvPr>
        </p:nvSpPr>
        <p:spPr>
          <a:xfrm>
            <a:off x="713225" y="1655981"/>
            <a:ext cx="7297305" cy="2761694"/>
          </a:xfrm>
        </p:spPr>
        <p:txBody>
          <a:bodyPr/>
          <a:lstStyle/>
          <a:p>
            <a:pPr marL="146050" indent="0">
              <a:buNone/>
            </a:pPr>
            <a:endParaRPr lang="en-US" b="1"/>
          </a:p>
          <a:p>
            <a:pPr marL="488950" indent="-342900">
              <a:lnSpc>
                <a:spcPct val="114999"/>
              </a:lnSpc>
              <a:buAutoNum type="arabicPeriod"/>
            </a:pPr>
            <a:endParaRPr lang="en-US" b="1"/>
          </a:p>
          <a:p>
            <a:pPr>
              <a:lnSpc>
                <a:spcPct val="114999"/>
              </a:lnSpc>
              <a:buAutoNum type="arabicPeriod"/>
            </a:pPr>
            <a:endParaRPr lang="en-US"/>
          </a:p>
        </p:txBody>
      </p:sp>
      <p:pic>
        <p:nvPicPr>
          <p:cNvPr id="4" name="Picture 3">
            <a:extLst>
              <a:ext uri="{FF2B5EF4-FFF2-40B4-BE49-F238E27FC236}">
                <a16:creationId xmlns:a16="http://schemas.microsoft.com/office/drawing/2014/main" id="{A0ABB369-82DD-55E9-AF8D-C3D35AD1502B}"/>
              </a:ext>
            </a:extLst>
          </p:cNvPr>
          <p:cNvPicPr>
            <a:picLocks noChangeAspect="1"/>
          </p:cNvPicPr>
          <p:nvPr/>
        </p:nvPicPr>
        <p:blipFill>
          <a:blip r:embed="rId2"/>
          <a:stretch>
            <a:fillRect/>
          </a:stretch>
        </p:blipFill>
        <p:spPr>
          <a:xfrm>
            <a:off x="853888" y="1403102"/>
            <a:ext cx="7436224" cy="2344017"/>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9F346D75-030D-F017-1BD7-4F4C96E7AA4B}"/>
              </a:ext>
            </a:extLst>
          </p:cNvPr>
          <p:cNvPicPr>
            <a:picLocks noChangeAspect="1"/>
          </p:cNvPicPr>
          <p:nvPr/>
        </p:nvPicPr>
        <p:blipFill>
          <a:blip r:embed="rId3"/>
          <a:stretch>
            <a:fillRect/>
          </a:stretch>
        </p:blipFill>
        <p:spPr>
          <a:xfrm>
            <a:off x="988359" y="3931024"/>
            <a:ext cx="3200400" cy="495300"/>
          </a:xfrm>
          <a:prstGeom prst="rect">
            <a:avLst/>
          </a:prstGeom>
        </p:spPr>
      </p:pic>
      <p:sp>
        <p:nvSpPr>
          <p:cNvPr id="6" name="TextBox 5">
            <a:extLst>
              <a:ext uri="{FF2B5EF4-FFF2-40B4-BE49-F238E27FC236}">
                <a16:creationId xmlns:a16="http://schemas.microsoft.com/office/drawing/2014/main" id="{3CFC6563-4930-E3F4-FA11-F3F101175AE2}"/>
              </a:ext>
            </a:extLst>
          </p:cNvPr>
          <p:cNvSpPr txBox="1"/>
          <p:nvPr/>
        </p:nvSpPr>
        <p:spPr>
          <a:xfrm>
            <a:off x="4456253" y="3964328"/>
            <a:ext cx="2286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FF0000"/>
                </a:solidFill>
              </a:rPr>
              <a:t>!!!</a:t>
            </a:r>
          </a:p>
        </p:txBody>
      </p:sp>
    </p:spTree>
    <p:extLst>
      <p:ext uri="{BB962C8B-B14F-4D97-AF65-F5344CB8AC3E}">
        <p14:creationId xmlns:p14="http://schemas.microsoft.com/office/powerpoint/2010/main" val="93265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342;p46">
            <a:extLst>
              <a:ext uri="{FF2B5EF4-FFF2-40B4-BE49-F238E27FC236}">
                <a16:creationId xmlns:a16="http://schemas.microsoft.com/office/drawing/2014/main" id="{88A34A40-34CB-3B27-8FB1-929FAAFB1FC5}"/>
              </a:ext>
            </a:extLst>
          </p:cNvPr>
          <p:cNvSpPr txBox="1">
            <a:spLocks noGrp="1"/>
          </p:cNvSpPr>
          <p:nvPr>
            <p:ph type="title"/>
          </p:nvPr>
        </p:nvSpPr>
        <p:spPr>
          <a:xfrm>
            <a:off x="950494" y="637051"/>
            <a:ext cx="5074748" cy="80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Approach</a:t>
            </a:r>
            <a:endParaRPr/>
          </a:p>
        </p:txBody>
      </p:sp>
      <p:sp>
        <p:nvSpPr>
          <p:cNvPr id="3" name="Google Shape;349;p47">
            <a:extLst>
              <a:ext uri="{FF2B5EF4-FFF2-40B4-BE49-F238E27FC236}">
                <a16:creationId xmlns:a16="http://schemas.microsoft.com/office/drawing/2014/main" id="{4AE79BB2-2673-B597-A413-AF15684FEEBB}"/>
              </a:ext>
            </a:extLst>
          </p:cNvPr>
          <p:cNvSpPr txBox="1">
            <a:spLocks noGrp="1"/>
          </p:cNvSpPr>
          <p:nvPr>
            <p:ph type="subTitle" idx="1"/>
          </p:nvPr>
        </p:nvSpPr>
        <p:spPr>
          <a:xfrm>
            <a:off x="1762022" y="1862798"/>
            <a:ext cx="1049755" cy="5827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CNN                                                </a:t>
            </a:r>
            <a:endParaRPr sz="1600" b="1"/>
          </a:p>
        </p:txBody>
      </p:sp>
      <p:sp>
        <p:nvSpPr>
          <p:cNvPr id="4" name="Google Shape;349;p47">
            <a:extLst>
              <a:ext uri="{FF2B5EF4-FFF2-40B4-BE49-F238E27FC236}">
                <a16:creationId xmlns:a16="http://schemas.microsoft.com/office/drawing/2014/main" id="{6627F772-E462-5C0C-E2C1-A875E52A9FA6}"/>
              </a:ext>
            </a:extLst>
          </p:cNvPr>
          <p:cNvSpPr txBox="1">
            <a:spLocks/>
          </p:cNvSpPr>
          <p:nvPr/>
        </p:nvSpPr>
        <p:spPr>
          <a:xfrm>
            <a:off x="5849995" y="1875944"/>
            <a:ext cx="2663921" cy="582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gn="l"/>
            <a:r>
              <a:rPr lang="en-GB" sz="1600" b="1"/>
              <a:t>Pre-Existing</a:t>
            </a:r>
            <a:r>
              <a:rPr lang="fr-FR" sz="1600" b="1"/>
              <a:t> Solutions</a:t>
            </a:r>
          </a:p>
        </p:txBody>
      </p:sp>
      <p:sp>
        <p:nvSpPr>
          <p:cNvPr id="5" name="Google Shape;349;p47">
            <a:extLst>
              <a:ext uri="{FF2B5EF4-FFF2-40B4-BE49-F238E27FC236}">
                <a16:creationId xmlns:a16="http://schemas.microsoft.com/office/drawing/2014/main" id="{EDFF14BA-5787-99CE-F2A9-BBF6041902B0}"/>
              </a:ext>
            </a:extLst>
          </p:cNvPr>
          <p:cNvSpPr txBox="1">
            <a:spLocks/>
          </p:cNvSpPr>
          <p:nvPr/>
        </p:nvSpPr>
        <p:spPr>
          <a:xfrm>
            <a:off x="6402414" y="2279258"/>
            <a:ext cx="1123232" cy="582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gn="l"/>
            <a:r>
              <a:rPr lang="fr-FR" sz="1600"/>
              <a:t>Tesseract                                                </a:t>
            </a:r>
          </a:p>
        </p:txBody>
      </p:sp>
      <p:sp>
        <p:nvSpPr>
          <p:cNvPr id="6" name="Google Shape;349;p47">
            <a:extLst>
              <a:ext uri="{FF2B5EF4-FFF2-40B4-BE49-F238E27FC236}">
                <a16:creationId xmlns:a16="http://schemas.microsoft.com/office/drawing/2014/main" id="{0EB85376-BBB8-F181-9237-67AB964CC9C4}"/>
              </a:ext>
            </a:extLst>
          </p:cNvPr>
          <p:cNvSpPr txBox="1">
            <a:spLocks/>
          </p:cNvSpPr>
          <p:nvPr/>
        </p:nvSpPr>
        <p:spPr>
          <a:xfrm>
            <a:off x="6428874" y="2946077"/>
            <a:ext cx="1272196" cy="582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gn="l"/>
            <a:r>
              <a:rPr lang="en-US" sz="1600" err="1"/>
              <a:t>PaddleOCR</a:t>
            </a:r>
            <a:r>
              <a:rPr lang="en-US" sz="1600"/>
              <a:t>                                                </a:t>
            </a:r>
          </a:p>
        </p:txBody>
      </p:sp>
      <p:sp>
        <p:nvSpPr>
          <p:cNvPr id="7" name="Google Shape;349;p47">
            <a:extLst>
              <a:ext uri="{FF2B5EF4-FFF2-40B4-BE49-F238E27FC236}">
                <a16:creationId xmlns:a16="http://schemas.microsoft.com/office/drawing/2014/main" id="{DCD4B4D5-1563-F952-08B9-FE760809C51B}"/>
              </a:ext>
            </a:extLst>
          </p:cNvPr>
          <p:cNvSpPr txBox="1">
            <a:spLocks/>
          </p:cNvSpPr>
          <p:nvPr/>
        </p:nvSpPr>
        <p:spPr>
          <a:xfrm>
            <a:off x="6424125" y="3272634"/>
            <a:ext cx="902227" cy="582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gn="l"/>
            <a:r>
              <a:rPr lang="fr-FR" sz="1600"/>
              <a:t>TrOCR                                                </a:t>
            </a:r>
          </a:p>
        </p:txBody>
      </p:sp>
      <p:sp>
        <p:nvSpPr>
          <p:cNvPr id="8" name="Google Shape;349;p47">
            <a:extLst>
              <a:ext uri="{FF2B5EF4-FFF2-40B4-BE49-F238E27FC236}">
                <a16:creationId xmlns:a16="http://schemas.microsoft.com/office/drawing/2014/main" id="{0A9C2871-5C2E-C2F7-A727-3BCD496B4EC2}"/>
              </a:ext>
            </a:extLst>
          </p:cNvPr>
          <p:cNvSpPr txBox="1">
            <a:spLocks/>
          </p:cNvSpPr>
          <p:nvPr/>
        </p:nvSpPr>
        <p:spPr>
          <a:xfrm>
            <a:off x="6424125" y="2605815"/>
            <a:ext cx="1272195" cy="582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gn="l"/>
            <a:r>
              <a:rPr lang="fr-FR" sz="1600" err="1"/>
              <a:t>EasyOCR</a:t>
            </a:r>
            <a:r>
              <a:rPr lang="fr-FR" sz="1600"/>
              <a:t>                                                </a:t>
            </a:r>
          </a:p>
        </p:txBody>
      </p:sp>
      <p:sp>
        <p:nvSpPr>
          <p:cNvPr id="9" name="Google Shape;349;p47">
            <a:extLst>
              <a:ext uri="{FF2B5EF4-FFF2-40B4-BE49-F238E27FC236}">
                <a16:creationId xmlns:a16="http://schemas.microsoft.com/office/drawing/2014/main" id="{4555610D-BB9D-B75C-342C-C263FCA08536}"/>
              </a:ext>
            </a:extLst>
          </p:cNvPr>
          <p:cNvSpPr txBox="1">
            <a:spLocks/>
          </p:cNvSpPr>
          <p:nvPr/>
        </p:nvSpPr>
        <p:spPr>
          <a:xfrm>
            <a:off x="2161310" y="2403966"/>
            <a:ext cx="1272196" cy="582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gn="l"/>
            <a:r>
              <a:rPr lang="fr-FR" sz="1600" err="1"/>
              <a:t>Calculator</a:t>
            </a:r>
            <a:r>
              <a:rPr lang="fr-FR" sz="1600"/>
              <a:t>                                                </a:t>
            </a:r>
          </a:p>
        </p:txBody>
      </p:sp>
      <p:sp>
        <p:nvSpPr>
          <p:cNvPr id="10" name="Google Shape;349;p47">
            <a:extLst>
              <a:ext uri="{FF2B5EF4-FFF2-40B4-BE49-F238E27FC236}">
                <a16:creationId xmlns:a16="http://schemas.microsoft.com/office/drawing/2014/main" id="{1F17856B-EB15-68EB-8C9B-661A7D01AD6C}"/>
              </a:ext>
            </a:extLst>
          </p:cNvPr>
          <p:cNvSpPr txBox="1">
            <a:spLocks/>
          </p:cNvSpPr>
          <p:nvPr/>
        </p:nvSpPr>
        <p:spPr>
          <a:xfrm>
            <a:off x="2161310" y="2945134"/>
            <a:ext cx="1272196" cy="582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gn="l"/>
            <a:r>
              <a:rPr lang="fr-FR" sz="1600"/>
              <a:t>Translator                                                </a:t>
            </a:r>
          </a:p>
        </p:txBody>
      </p:sp>
      <p:sp>
        <p:nvSpPr>
          <p:cNvPr id="13" name="Arrow: Chevron 12">
            <a:extLst>
              <a:ext uri="{FF2B5EF4-FFF2-40B4-BE49-F238E27FC236}">
                <a16:creationId xmlns:a16="http://schemas.microsoft.com/office/drawing/2014/main" id="{FD597AE2-3033-DCFD-0C07-61C6D731A486}"/>
              </a:ext>
            </a:extLst>
          </p:cNvPr>
          <p:cNvSpPr/>
          <p:nvPr/>
        </p:nvSpPr>
        <p:spPr>
          <a:xfrm>
            <a:off x="1923920" y="2571750"/>
            <a:ext cx="207455" cy="126196"/>
          </a:xfrm>
          <a:prstGeom prst="chevron">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3">
            <a:extLst>
              <a:ext uri="{FF2B5EF4-FFF2-40B4-BE49-F238E27FC236}">
                <a16:creationId xmlns:a16="http://schemas.microsoft.com/office/drawing/2014/main" id="{4555E74F-E3B7-BE9C-2A57-16F82B748141}"/>
              </a:ext>
            </a:extLst>
          </p:cNvPr>
          <p:cNvSpPr/>
          <p:nvPr/>
        </p:nvSpPr>
        <p:spPr>
          <a:xfrm>
            <a:off x="1924834" y="3100570"/>
            <a:ext cx="207455" cy="126196"/>
          </a:xfrm>
          <a:prstGeom prst="chevron">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7DBE77C9-951C-1719-324D-ADA18AAC63D4}"/>
              </a:ext>
            </a:extLst>
          </p:cNvPr>
          <p:cNvSpPr/>
          <p:nvPr/>
        </p:nvSpPr>
        <p:spPr>
          <a:xfrm>
            <a:off x="6181075" y="2438887"/>
            <a:ext cx="207455" cy="126196"/>
          </a:xfrm>
          <a:prstGeom prst="chevron">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BD00F675-DCBC-AE69-D38A-C3A50E59FC45}"/>
              </a:ext>
            </a:extLst>
          </p:cNvPr>
          <p:cNvSpPr/>
          <p:nvPr/>
        </p:nvSpPr>
        <p:spPr>
          <a:xfrm>
            <a:off x="6181075" y="2773383"/>
            <a:ext cx="207455" cy="126196"/>
          </a:xfrm>
          <a:prstGeom prst="chevron">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07CF7300-E1F6-B283-78F5-12CE9DAC1DDA}"/>
              </a:ext>
            </a:extLst>
          </p:cNvPr>
          <p:cNvSpPr/>
          <p:nvPr/>
        </p:nvSpPr>
        <p:spPr>
          <a:xfrm>
            <a:off x="6181075" y="3104857"/>
            <a:ext cx="207455" cy="126196"/>
          </a:xfrm>
          <a:prstGeom prst="chevron">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hevron 18">
            <a:extLst>
              <a:ext uri="{FF2B5EF4-FFF2-40B4-BE49-F238E27FC236}">
                <a16:creationId xmlns:a16="http://schemas.microsoft.com/office/drawing/2014/main" id="{BFD14B68-3EE3-FC37-3B81-A80FDD4CD866}"/>
              </a:ext>
            </a:extLst>
          </p:cNvPr>
          <p:cNvSpPr/>
          <p:nvPr/>
        </p:nvSpPr>
        <p:spPr>
          <a:xfrm>
            <a:off x="6196498" y="3436331"/>
            <a:ext cx="207455" cy="126196"/>
          </a:xfrm>
          <a:prstGeom prst="chevron">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00680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8A45-00BE-3AFA-235E-A889B01A9969}"/>
              </a:ext>
            </a:extLst>
          </p:cNvPr>
          <p:cNvSpPr>
            <a:spLocks noGrp="1"/>
          </p:cNvSpPr>
          <p:nvPr>
            <p:ph type="title"/>
          </p:nvPr>
        </p:nvSpPr>
        <p:spPr/>
        <p:txBody>
          <a:bodyPr/>
          <a:lstStyle/>
          <a:p>
            <a:r>
              <a:rPr lang="en-US"/>
              <a:t>Translation </a:t>
            </a:r>
          </a:p>
          <a:p>
            <a:endParaRPr lang="en-US"/>
          </a:p>
        </p:txBody>
      </p:sp>
      <p:sp>
        <p:nvSpPr>
          <p:cNvPr id="3" name="Text Placeholder 2">
            <a:extLst>
              <a:ext uri="{FF2B5EF4-FFF2-40B4-BE49-F238E27FC236}">
                <a16:creationId xmlns:a16="http://schemas.microsoft.com/office/drawing/2014/main" id="{0EB1D6BC-8963-5610-8F97-CF9EF02BDFDB}"/>
              </a:ext>
            </a:extLst>
          </p:cNvPr>
          <p:cNvSpPr>
            <a:spLocks noGrp="1"/>
          </p:cNvSpPr>
          <p:nvPr>
            <p:ph type="body" idx="1"/>
          </p:nvPr>
        </p:nvSpPr>
        <p:spPr>
          <a:xfrm>
            <a:off x="713225" y="1655981"/>
            <a:ext cx="7297305" cy="2761694"/>
          </a:xfrm>
        </p:spPr>
        <p:txBody>
          <a:bodyPr/>
          <a:lstStyle/>
          <a:p>
            <a:pPr marL="146050" indent="0">
              <a:buNone/>
            </a:pPr>
            <a:endParaRPr lang="en-US" b="1"/>
          </a:p>
          <a:p>
            <a:pPr marL="488950" indent="-342900">
              <a:lnSpc>
                <a:spcPct val="114999"/>
              </a:lnSpc>
              <a:buAutoNum type="arabicPeriod"/>
            </a:pPr>
            <a:endParaRPr lang="en-US" b="1"/>
          </a:p>
          <a:p>
            <a:pPr>
              <a:lnSpc>
                <a:spcPct val="114999"/>
              </a:lnSpc>
              <a:buAutoNum type="arabicPeriod"/>
            </a:pPr>
            <a:endParaRPr lang="en-US"/>
          </a:p>
        </p:txBody>
      </p:sp>
      <p:pic>
        <p:nvPicPr>
          <p:cNvPr id="7" name="Picture 6" descr="A black text on a white background&#10;&#10;Description automatically generated">
            <a:extLst>
              <a:ext uri="{FF2B5EF4-FFF2-40B4-BE49-F238E27FC236}">
                <a16:creationId xmlns:a16="http://schemas.microsoft.com/office/drawing/2014/main" id="{2C6ADFE1-B252-A5D1-8FCA-62B81F9EFE3A}"/>
              </a:ext>
            </a:extLst>
          </p:cNvPr>
          <p:cNvPicPr>
            <a:picLocks noChangeAspect="1"/>
          </p:cNvPicPr>
          <p:nvPr/>
        </p:nvPicPr>
        <p:blipFill>
          <a:blip r:embed="rId2"/>
          <a:stretch>
            <a:fillRect/>
          </a:stretch>
        </p:blipFill>
        <p:spPr>
          <a:xfrm>
            <a:off x="2505974" y="1712703"/>
            <a:ext cx="4121269" cy="2656216"/>
          </a:xfrm>
          <a:prstGeom prst="rect">
            <a:avLst/>
          </a:prstGeom>
        </p:spPr>
      </p:pic>
    </p:spTree>
    <p:extLst>
      <p:ext uri="{BB962C8B-B14F-4D97-AF65-F5344CB8AC3E}">
        <p14:creationId xmlns:p14="http://schemas.microsoft.com/office/powerpoint/2010/main" val="2420594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8A45-00BE-3AFA-235E-A889B01A9969}"/>
              </a:ext>
            </a:extLst>
          </p:cNvPr>
          <p:cNvSpPr>
            <a:spLocks noGrp="1"/>
          </p:cNvSpPr>
          <p:nvPr>
            <p:ph type="title"/>
          </p:nvPr>
        </p:nvSpPr>
        <p:spPr/>
        <p:txBody>
          <a:bodyPr/>
          <a:lstStyle/>
          <a:p>
            <a:r>
              <a:rPr lang="en-US"/>
              <a:t>Translation (behind the scene)</a:t>
            </a:r>
          </a:p>
          <a:p>
            <a:endParaRPr lang="en-US"/>
          </a:p>
        </p:txBody>
      </p:sp>
      <p:sp>
        <p:nvSpPr>
          <p:cNvPr id="3" name="Text Placeholder 2">
            <a:extLst>
              <a:ext uri="{FF2B5EF4-FFF2-40B4-BE49-F238E27FC236}">
                <a16:creationId xmlns:a16="http://schemas.microsoft.com/office/drawing/2014/main" id="{0EB1D6BC-8963-5610-8F97-CF9EF02BDFDB}"/>
              </a:ext>
            </a:extLst>
          </p:cNvPr>
          <p:cNvSpPr>
            <a:spLocks noGrp="1"/>
          </p:cNvSpPr>
          <p:nvPr>
            <p:ph type="body" idx="1"/>
          </p:nvPr>
        </p:nvSpPr>
        <p:spPr>
          <a:xfrm>
            <a:off x="713225" y="1655981"/>
            <a:ext cx="7297305" cy="2761694"/>
          </a:xfrm>
        </p:spPr>
        <p:txBody>
          <a:bodyPr/>
          <a:lstStyle/>
          <a:p>
            <a:pPr marL="146050" indent="0">
              <a:buNone/>
            </a:pPr>
            <a:endParaRPr lang="en-US" b="1"/>
          </a:p>
          <a:p>
            <a:pPr marL="488950" indent="-342900">
              <a:lnSpc>
                <a:spcPct val="114999"/>
              </a:lnSpc>
              <a:buAutoNum type="arabicPeriod"/>
            </a:pPr>
            <a:endParaRPr lang="en-US" b="1"/>
          </a:p>
          <a:p>
            <a:pPr>
              <a:lnSpc>
                <a:spcPct val="114999"/>
              </a:lnSpc>
              <a:buAutoNum type="arabicPeriod"/>
            </a:pPr>
            <a:endParaRPr lang="en-US"/>
          </a:p>
        </p:txBody>
      </p:sp>
      <p:pic>
        <p:nvPicPr>
          <p:cNvPr id="4" name="Picture 3" descr="A screenshot of a computer code&#10;&#10;Description automatically generated">
            <a:extLst>
              <a:ext uri="{FF2B5EF4-FFF2-40B4-BE49-F238E27FC236}">
                <a16:creationId xmlns:a16="http://schemas.microsoft.com/office/drawing/2014/main" id="{092B61F5-8048-FFE9-7F2F-9D589536FE1A}"/>
              </a:ext>
            </a:extLst>
          </p:cNvPr>
          <p:cNvPicPr>
            <a:picLocks noChangeAspect="1"/>
          </p:cNvPicPr>
          <p:nvPr/>
        </p:nvPicPr>
        <p:blipFill>
          <a:blip r:embed="rId2"/>
          <a:stretch>
            <a:fillRect/>
          </a:stretch>
        </p:blipFill>
        <p:spPr>
          <a:xfrm>
            <a:off x="1099595" y="1285653"/>
            <a:ext cx="7581418" cy="3078586"/>
          </a:xfrm>
          <a:prstGeom prst="rect">
            <a:avLst/>
          </a:prstGeom>
        </p:spPr>
      </p:pic>
    </p:spTree>
    <p:extLst>
      <p:ext uri="{BB962C8B-B14F-4D97-AF65-F5344CB8AC3E}">
        <p14:creationId xmlns:p14="http://schemas.microsoft.com/office/powerpoint/2010/main" val="3777626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3"/>
          <p:cNvSpPr/>
          <p:nvPr/>
        </p:nvSpPr>
        <p:spPr>
          <a:xfrm>
            <a:off x="0" y="1546000"/>
            <a:ext cx="2332500" cy="105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3"/>
          <p:cNvSpPr txBox="1">
            <a:spLocks noGrp="1"/>
          </p:cNvSpPr>
          <p:nvPr>
            <p:ph type="title" idx="4294967295"/>
          </p:nvPr>
        </p:nvSpPr>
        <p:spPr>
          <a:xfrm>
            <a:off x="713225" y="1675300"/>
            <a:ext cx="1604700" cy="80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6</a:t>
            </a:r>
          </a:p>
        </p:txBody>
      </p:sp>
      <p:cxnSp>
        <p:nvCxnSpPr>
          <p:cNvPr id="618" name="Google Shape;618;p63"/>
          <p:cNvCxnSpPr/>
          <p:nvPr/>
        </p:nvCxnSpPr>
        <p:spPr>
          <a:xfrm rot="10800000">
            <a:off x="8860200" y="100"/>
            <a:ext cx="0" cy="2604900"/>
          </a:xfrm>
          <a:prstGeom prst="straightConnector1">
            <a:avLst/>
          </a:prstGeom>
          <a:noFill/>
          <a:ln w="9525" cap="flat" cmpd="sng">
            <a:solidFill>
              <a:schemeClr val="dk1"/>
            </a:solidFill>
            <a:prstDash val="solid"/>
            <a:round/>
            <a:headEnd type="none" w="med" len="med"/>
            <a:tailEnd type="none" w="med" len="med"/>
          </a:ln>
        </p:spPr>
      </p:cxnSp>
      <p:cxnSp>
        <p:nvCxnSpPr>
          <p:cNvPr id="619" name="Google Shape;619;p63"/>
          <p:cNvCxnSpPr/>
          <p:nvPr/>
        </p:nvCxnSpPr>
        <p:spPr>
          <a:xfrm rot="10800000">
            <a:off x="6645707" y="4352558"/>
            <a:ext cx="2861700" cy="0"/>
          </a:xfrm>
          <a:prstGeom prst="straightConnector1">
            <a:avLst/>
          </a:prstGeom>
          <a:noFill/>
          <a:ln w="9525" cap="flat" cmpd="sng">
            <a:solidFill>
              <a:schemeClr val="dk1"/>
            </a:solidFill>
            <a:prstDash val="solid"/>
            <a:round/>
            <a:headEnd type="none" w="med" len="med"/>
            <a:tailEnd type="none" w="med" len="med"/>
          </a:ln>
        </p:spPr>
      </p:cxnSp>
      <p:cxnSp>
        <p:nvCxnSpPr>
          <p:cNvPr id="620" name="Google Shape;620;p63"/>
          <p:cNvCxnSpPr/>
          <p:nvPr/>
        </p:nvCxnSpPr>
        <p:spPr>
          <a:xfrm rot="10800000">
            <a:off x="1284669" y="2493800"/>
            <a:ext cx="2861700" cy="0"/>
          </a:xfrm>
          <a:prstGeom prst="straightConnector1">
            <a:avLst/>
          </a:prstGeom>
          <a:noFill/>
          <a:ln w="9525" cap="flat" cmpd="sng">
            <a:solidFill>
              <a:schemeClr val="dk1"/>
            </a:solidFill>
            <a:prstDash val="solid"/>
            <a:round/>
            <a:headEnd type="none" w="med" len="med"/>
            <a:tailEnd type="none" w="med" len="med"/>
          </a:ln>
        </p:spPr>
      </p:cxnSp>
      <p:sp>
        <p:nvSpPr>
          <p:cNvPr id="4" name="Google Shape;335;p45">
            <a:extLst>
              <a:ext uri="{FF2B5EF4-FFF2-40B4-BE49-F238E27FC236}">
                <a16:creationId xmlns:a16="http://schemas.microsoft.com/office/drawing/2014/main" id="{031E7388-A32B-5678-A562-6D80E354D603}"/>
              </a:ext>
            </a:extLst>
          </p:cNvPr>
          <p:cNvSpPr txBox="1">
            <a:spLocks noGrp="1"/>
          </p:cNvSpPr>
          <p:nvPr>
            <p:ph type="title"/>
          </p:nvPr>
        </p:nvSpPr>
        <p:spPr>
          <a:xfrm>
            <a:off x="2358497" y="1845894"/>
            <a:ext cx="5718060" cy="16328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a:t>Future Work</a:t>
            </a:r>
            <a:endParaRPr sz="42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cxnSp>
        <p:nvCxnSpPr>
          <p:cNvPr id="625" name="Google Shape;625;p64"/>
          <p:cNvCxnSpPr>
            <a:cxnSpLocks/>
            <a:endCxn id="627" idx="1"/>
          </p:cNvCxnSpPr>
          <p:nvPr/>
        </p:nvCxnSpPr>
        <p:spPr>
          <a:xfrm rot="-5400000" flipH="1">
            <a:off x="3176288" y="111151"/>
            <a:ext cx="302100" cy="1893000"/>
          </a:xfrm>
          <a:prstGeom prst="bentConnector4">
            <a:avLst>
              <a:gd name="adj1" fmla="val -78823"/>
              <a:gd name="adj2" fmla="val 81702"/>
            </a:avLst>
          </a:prstGeom>
          <a:noFill/>
          <a:ln w="12700" cap="flat" cmpd="sng">
            <a:solidFill>
              <a:schemeClr val="dk1"/>
            </a:solidFill>
            <a:prstDash val="solid"/>
            <a:round/>
            <a:headEnd type="triangle" w="med" len="med"/>
            <a:tailEnd type="none" w="med" len="med"/>
          </a:ln>
        </p:spPr>
      </p:cxnSp>
      <p:cxnSp>
        <p:nvCxnSpPr>
          <p:cNvPr id="628" name="Google Shape;628;p64"/>
          <p:cNvCxnSpPr>
            <a:cxnSpLocks/>
            <a:stCxn id="629" idx="3"/>
          </p:cNvCxnSpPr>
          <p:nvPr/>
        </p:nvCxnSpPr>
        <p:spPr>
          <a:xfrm rot="10800000" flipH="1">
            <a:off x="4870025" y="1650951"/>
            <a:ext cx="1893000" cy="605100"/>
          </a:xfrm>
          <a:prstGeom prst="bentConnector4">
            <a:avLst>
              <a:gd name="adj1" fmla="val 18304"/>
              <a:gd name="adj2" fmla="val 139370"/>
            </a:avLst>
          </a:prstGeom>
          <a:noFill/>
          <a:ln w="12700" cap="flat" cmpd="sng">
            <a:solidFill>
              <a:schemeClr val="dk1"/>
            </a:solidFill>
            <a:prstDash val="solid"/>
            <a:round/>
            <a:headEnd type="none" w="med" len="med"/>
            <a:tailEnd type="triangle" w="med" len="med"/>
          </a:ln>
        </p:spPr>
      </p:cxnSp>
      <p:cxnSp>
        <p:nvCxnSpPr>
          <p:cNvPr id="631" name="Google Shape;631;p64"/>
          <p:cNvCxnSpPr>
            <a:cxnSpLocks/>
          </p:cNvCxnSpPr>
          <p:nvPr/>
        </p:nvCxnSpPr>
        <p:spPr>
          <a:xfrm rot="10800000">
            <a:off x="2380925" y="2706390"/>
            <a:ext cx="1893000" cy="603600"/>
          </a:xfrm>
          <a:prstGeom prst="bentConnector4">
            <a:avLst>
              <a:gd name="adj1" fmla="val 18303"/>
              <a:gd name="adj2" fmla="val 139459"/>
            </a:avLst>
          </a:prstGeom>
          <a:noFill/>
          <a:ln w="12700" cap="flat" cmpd="sng">
            <a:solidFill>
              <a:schemeClr val="dk1"/>
            </a:solidFill>
            <a:prstDash val="solid"/>
            <a:round/>
            <a:headEnd type="none" w="med" len="med"/>
            <a:tailEnd type="triangle" w="med" len="med"/>
          </a:ln>
        </p:spPr>
      </p:cxnSp>
      <p:sp>
        <p:nvSpPr>
          <p:cNvPr id="634" name="Google Shape;634;p64"/>
          <p:cNvSpPr/>
          <p:nvPr/>
        </p:nvSpPr>
        <p:spPr>
          <a:xfrm>
            <a:off x="4145550" y="1"/>
            <a:ext cx="852900" cy="51433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4"/>
          <p:cNvSpPr/>
          <p:nvPr/>
        </p:nvSpPr>
        <p:spPr>
          <a:xfrm>
            <a:off x="4273925" y="910501"/>
            <a:ext cx="596100" cy="5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632" name="Google Shape;632;p64"/>
          <p:cNvSpPr/>
          <p:nvPr/>
        </p:nvSpPr>
        <p:spPr>
          <a:xfrm>
            <a:off x="4273925" y="3005501"/>
            <a:ext cx="596100" cy="5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629" name="Google Shape;629;p64"/>
          <p:cNvSpPr/>
          <p:nvPr/>
        </p:nvSpPr>
        <p:spPr>
          <a:xfrm>
            <a:off x="4273925" y="1958001"/>
            <a:ext cx="596100" cy="5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636" name="Google Shape;636;p64"/>
          <p:cNvSpPr txBox="1">
            <a:spLocks noGrp="1"/>
          </p:cNvSpPr>
          <p:nvPr>
            <p:ph type="subTitle" idx="4294967295"/>
          </p:nvPr>
        </p:nvSpPr>
        <p:spPr>
          <a:xfrm>
            <a:off x="1180688" y="906601"/>
            <a:ext cx="2400300" cy="1343327"/>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200" b="0" i="0">
                <a:effectLst/>
                <a:latin typeface="__fkGroteskNeue_598ab8"/>
              </a:rPr>
              <a:t>Further fine-tune the TrOCR model on domain-specific datasets to improve accuracy for particular types of calculations or handwriting styles.</a:t>
            </a:r>
            <a:endParaRPr sz="1200"/>
          </a:p>
        </p:txBody>
      </p:sp>
      <p:sp>
        <p:nvSpPr>
          <p:cNvPr id="637" name="Google Shape;637;p64"/>
          <p:cNvSpPr txBox="1">
            <a:spLocks noGrp="1"/>
          </p:cNvSpPr>
          <p:nvPr>
            <p:ph type="subTitle" idx="4294967295"/>
          </p:nvPr>
        </p:nvSpPr>
        <p:spPr>
          <a:xfrm>
            <a:off x="1180688" y="2699901"/>
            <a:ext cx="2400300" cy="134332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latin typeface="__fkGroteskNeue_598ab8"/>
              </a:rPr>
              <a:t>R</a:t>
            </a:r>
            <a:r>
              <a:rPr lang="en-GB" sz="1200" b="0" i="0">
                <a:effectLst/>
                <a:latin typeface="__fkGroteskNeue_598ab8"/>
              </a:rPr>
              <a:t>eal-time OCR and translation for live video streams, enabling instant calculation and translation of handwritten text.</a:t>
            </a:r>
            <a:endParaRPr sz="1200"/>
          </a:p>
        </p:txBody>
      </p:sp>
      <p:sp>
        <p:nvSpPr>
          <p:cNvPr id="638" name="Google Shape;638;p64"/>
          <p:cNvSpPr txBox="1">
            <a:spLocks noGrp="1"/>
          </p:cNvSpPr>
          <p:nvPr>
            <p:ph type="subTitle" idx="4294967295"/>
          </p:nvPr>
        </p:nvSpPr>
        <p:spPr>
          <a:xfrm>
            <a:off x="5563012" y="1650950"/>
            <a:ext cx="2400300" cy="142772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200" b="0" i="0">
                <a:effectLst/>
                <a:latin typeface="__fkGroteskNeue_598ab8"/>
              </a:rPr>
              <a:t>Enhance the system to recognize and process more complex mathematical symbols and equations, expanding its capabilities beyond basic calculations.</a:t>
            </a:r>
            <a:endParaRPr/>
          </a:p>
        </p:txBody>
      </p:sp>
      <p:pic>
        <p:nvPicPr>
          <p:cNvPr id="7" name="Graphic 6" descr="Bullseye outline">
            <a:extLst>
              <a:ext uri="{FF2B5EF4-FFF2-40B4-BE49-F238E27FC236}">
                <a16:creationId xmlns:a16="http://schemas.microsoft.com/office/drawing/2014/main" id="{DCF271F8-6D76-E3CC-62B2-6245163D23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0135" y="882233"/>
            <a:ext cx="624156" cy="624156"/>
          </a:xfrm>
          <a:prstGeom prst="rect">
            <a:avLst/>
          </a:prstGeom>
        </p:spPr>
      </p:pic>
      <p:pic>
        <p:nvPicPr>
          <p:cNvPr id="9" name="Graphic 8" descr="Presentation with media outline">
            <a:extLst>
              <a:ext uri="{FF2B5EF4-FFF2-40B4-BE49-F238E27FC236}">
                <a16:creationId xmlns:a16="http://schemas.microsoft.com/office/drawing/2014/main" id="{61DED4ED-B284-5560-04F7-10D6F26B64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8687" y="2837392"/>
            <a:ext cx="746235" cy="746235"/>
          </a:xfrm>
          <a:prstGeom prst="rect">
            <a:avLst/>
          </a:prstGeom>
        </p:spPr>
      </p:pic>
      <p:pic>
        <p:nvPicPr>
          <p:cNvPr id="11" name="Picture 10" descr="A black circle with a number and a symbol&#10;&#10;Description automatically generated">
            <a:extLst>
              <a:ext uri="{FF2B5EF4-FFF2-40B4-BE49-F238E27FC236}">
                <a16:creationId xmlns:a16="http://schemas.microsoft.com/office/drawing/2014/main" id="{38EA050D-F1DB-3F14-F657-8875D95FAED9}"/>
              </a:ext>
            </a:extLst>
          </p:cNvPr>
          <p:cNvPicPr>
            <a:picLocks noChangeAspect="1"/>
          </p:cNvPicPr>
          <p:nvPr/>
        </p:nvPicPr>
        <p:blipFill>
          <a:blip r:embed="rId7"/>
          <a:stretch>
            <a:fillRect/>
          </a:stretch>
        </p:blipFill>
        <p:spPr>
          <a:xfrm>
            <a:off x="4374294" y="1879655"/>
            <a:ext cx="695162" cy="727875"/>
          </a:xfrm>
          <a:prstGeom prst="rect">
            <a:avLst/>
          </a:prstGeom>
        </p:spPr>
      </p:pic>
      <p:sp>
        <p:nvSpPr>
          <p:cNvPr id="13" name="Google Shape;335;p45">
            <a:extLst>
              <a:ext uri="{FF2B5EF4-FFF2-40B4-BE49-F238E27FC236}">
                <a16:creationId xmlns:a16="http://schemas.microsoft.com/office/drawing/2014/main" id="{F5F9024A-ECDE-4C27-3ED0-DF40BD29FF42}"/>
              </a:ext>
            </a:extLst>
          </p:cNvPr>
          <p:cNvSpPr txBox="1">
            <a:spLocks noGrp="1"/>
          </p:cNvSpPr>
          <p:nvPr>
            <p:ph type="title"/>
          </p:nvPr>
        </p:nvSpPr>
        <p:spPr>
          <a:xfrm>
            <a:off x="5816525" y="-141347"/>
            <a:ext cx="3361936" cy="7644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a:t>Future Work</a:t>
            </a:r>
            <a:endParaRPr sz="4200"/>
          </a:p>
        </p:txBody>
      </p:sp>
      <p:cxnSp>
        <p:nvCxnSpPr>
          <p:cNvPr id="15" name="Straight Connector 14">
            <a:extLst>
              <a:ext uri="{FF2B5EF4-FFF2-40B4-BE49-F238E27FC236}">
                <a16:creationId xmlns:a16="http://schemas.microsoft.com/office/drawing/2014/main" id="{29380FEF-8015-9DEE-920C-CC1FDA578740}"/>
              </a:ext>
            </a:extLst>
          </p:cNvPr>
          <p:cNvCxnSpPr>
            <a:cxnSpLocks/>
          </p:cNvCxnSpPr>
          <p:nvPr/>
        </p:nvCxnSpPr>
        <p:spPr>
          <a:xfrm>
            <a:off x="2380838" y="538385"/>
            <a:ext cx="69378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oogle Shape;628;p64">
            <a:extLst>
              <a:ext uri="{FF2B5EF4-FFF2-40B4-BE49-F238E27FC236}">
                <a16:creationId xmlns:a16="http://schemas.microsoft.com/office/drawing/2014/main" id="{4A885621-6AC6-1B3F-AE57-B1576192C087}"/>
              </a:ext>
            </a:extLst>
          </p:cNvPr>
          <p:cNvCxnSpPr>
            <a:cxnSpLocks/>
          </p:cNvCxnSpPr>
          <p:nvPr/>
        </p:nvCxnSpPr>
        <p:spPr>
          <a:xfrm rot="10800000" flipH="1">
            <a:off x="4891785" y="3451731"/>
            <a:ext cx="1893000" cy="605100"/>
          </a:xfrm>
          <a:prstGeom prst="bentConnector4">
            <a:avLst>
              <a:gd name="adj1" fmla="val 18304"/>
              <a:gd name="adj2" fmla="val 139370"/>
            </a:avLst>
          </a:prstGeom>
          <a:noFill/>
          <a:ln w="12700" cap="flat" cmpd="sng">
            <a:solidFill>
              <a:schemeClr val="dk1"/>
            </a:solidFill>
            <a:prstDash val="solid"/>
            <a:round/>
            <a:headEnd type="none" w="med" len="med"/>
            <a:tailEnd type="triangle" w="med" len="med"/>
          </a:ln>
        </p:spPr>
      </p:cxnSp>
      <p:sp>
        <p:nvSpPr>
          <p:cNvPr id="4" name="Google Shape;638;p64">
            <a:extLst>
              <a:ext uri="{FF2B5EF4-FFF2-40B4-BE49-F238E27FC236}">
                <a16:creationId xmlns:a16="http://schemas.microsoft.com/office/drawing/2014/main" id="{02B55733-C145-D127-9FFF-BB2C2D60AD63}"/>
              </a:ext>
            </a:extLst>
          </p:cNvPr>
          <p:cNvSpPr txBox="1">
            <a:spLocks/>
          </p:cNvSpPr>
          <p:nvPr/>
        </p:nvSpPr>
        <p:spPr>
          <a:xfrm>
            <a:off x="6297343" y="815866"/>
            <a:ext cx="2400300" cy="1427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1600"/>
              </a:spcBef>
              <a:spcAft>
                <a:spcPts val="160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9pPr>
          </a:lstStyle>
          <a:p>
            <a:pPr marL="139700" indent="0">
              <a:buNone/>
            </a:pPr>
            <a:endParaRPr lang="en-US" sz="1200">
              <a:solidFill>
                <a:schemeClr val="tx1"/>
              </a:solidFill>
            </a:endParaRPr>
          </a:p>
        </p:txBody>
      </p:sp>
      <p:sp>
        <p:nvSpPr>
          <p:cNvPr id="5" name="Google Shape;638;p64">
            <a:extLst>
              <a:ext uri="{FF2B5EF4-FFF2-40B4-BE49-F238E27FC236}">
                <a16:creationId xmlns:a16="http://schemas.microsoft.com/office/drawing/2014/main" id="{CB3B62AD-9DA8-A386-7DC6-3BED3D7CBE42}"/>
              </a:ext>
            </a:extLst>
          </p:cNvPr>
          <p:cNvSpPr txBox="1">
            <a:spLocks/>
          </p:cNvSpPr>
          <p:nvPr/>
        </p:nvSpPr>
        <p:spPr>
          <a:xfrm>
            <a:off x="5526835" y="3392658"/>
            <a:ext cx="2400300" cy="1427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1600"/>
              </a:spcBef>
              <a:spcAft>
                <a:spcPts val="160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9pPr>
          </a:lstStyle>
          <a:p>
            <a:pPr marL="0" indent="0" algn="just">
              <a:spcAft>
                <a:spcPts val="1600"/>
              </a:spcAft>
              <a:buFont typeface="Commissioner"/>
              <a:buNone/>
            </a:pPr>
            <a:r>
              <a:rPr lang="en-GB" sz="1200">
                <a:latin typeface="__fkGroteskNeue_598ab8"/>
              </a:rPr>
              <a:t>Update the pipeline to be able to recognize sentences not only words</a:t>
            </a:r>
          </a:p>
        </p:txBody>
      </p:sp>
      <p:pic>
        <p:nvPicPr>
          <p:cNvPr id="8" name="Graphic 7" descr="Document with solid fill">
            <a:extLst>
              <a:ext uri="{FF2B5EF4-FFF2-40B4-BE49-F238E27FC236}">
                <a16:creationId xmlns:a16="http://schemas.microsoft.com/office/drawing/2014/main" id="{0CC75722-9FEE-CB00-CDF1-3358D6F4CD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16961" y="3867130"/>
            <a:ext cx="592216" cy="5922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grpSp>
        <p:nvGrpSpPr>
          <p:cNvPr id="395" name="Google Shape;395;p50"/>
          <p:cNvGrpSpPr/>
          <p:nvPr/>
        </p:nvGrpSpPr>
        <p:grpSpPr>
          <a:xfrm>
            <a:off x="6670200" y="0"/>
            <a:ext cx="2473800" cy="4131000"/>
            <a:chOff x="6670200" y="0"/>
            <a:chExt cx="2473800" cy="4131000"/>
          </a:xfrm>
        </p:grpSpPr>
        <p:sp>
          <p:nvSpPr>
            <p:cNvPr id="396" name="Google Shape;396;p50"/>
            <p:cNvSpPr/>
            <p:nvPr/>
          </p:nvSpPr>
          <p:spPr>
            <a:xfrm flipH="1">
              <a:off x="6670200" y="1012500"/>
              <a:ext cx="2473800" cy="87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50"/>
            <p:cNvCxnSpPr/>
            <p:nvPr/>
          </p:nvCxnSpPr>
          <p:spPr>
            <a:xfrm rot="10800000">
              <a:off x="8432750" y="0"/>
              <a:ext cx="0" cy="4131000"/>
            </a:xfrm>
            <a:prstGeom prst="straightConnector1">
              <a:avLst/>
            </a:prstGeom>
            <a:noFill/>
            <a:ln w="9525" cap="flat" cmpd="sng">
              <a:solidFill>
                <a:schemeClr val="dk1"/>
              </a:solidFill>
              <a:prstDash val="solid"/>
              <a:round/>
              <a:headEnd type="none" w="med" len="med"/>
              <a:tailEnd type="none" w="med" len="med"/>
            </a:ln>
          </p:spPr>
        </p:cxnSp>
      </p:grpSp>
      <p:sp>
        <p:nvSpPr>
          <p:cNvPr id="398" name="Google Shape;398;p50"/>
          <p:cNvSpPr txBox="1">
            <a:spLocks noGrp="1"/>
          </p:cNvSpPr>
          <p:nvPr>
            <p:ph type="title"/>
          </p:nvPr>
        </p:nvSpPr>
        <p:spPr>
          <a:xfrm flipH="1">
            <a:off x="4426725" y="2036300"/>
            <a:ext cx="3500792" cy="14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Calculator - I</a:t>
            </a:r>
            <a:endParaRPr/>
          </a:p>
        </p:txBody>
      </p:sp>
      <p:sp>
        <p:nvSpPr>
          <p:cNvPr id="399" name="Google Shape;399;p50"/>
          <p:cNvSpPr txBox="1">
            <a:spLocks noGrp="1"/>
          </p:cNvSpPr>
          <p:nvPr>
            <p:ph type="title" idx="2"/>
          </p:nvPr>
        </p:nvSpPr>
        <p:spPr>
          <a:xfrm flipH="1">
            <a:off x="6555825" y="1012500"/>
            <a:ext cx="1076100" cy="8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 name="Grafik 4" descr="Ein Bild, das Text, Screenshot enthält.&#10;&#10;Beschreibung automatisch generiert.">
            <a:extLst>
              <a:ext uri="{FF2B5EF4-FFF2-40B4-BE49-F238E27FC236}">
                <a16:creationId xmlns:a16="http://schemas.microsoft.com/office/drawing/2014/main" id="{3FDB4226-02BE-CCF3-2C41-FCE6C55E60D5}"/>
              </a:ext>
            </a:extLst>
          </p:cNvPr>
          <p:cNvPicPr>
            <a:picLocks noChangeAspect="1"/>
          </p:cNvPicPr>
          <p:nvPr/>
        </p:nvPicPr>
        <p:blipFill>
          <a:blip r:embed="rId3"/>
          <a:stretch>
            <a:fillRect/>
          </a:stretch>
        </p:blipFill>
        <p:spPr>
          <a:xfrm>
            <a:off x="1265237" y="2024062"/>
            <a:ext cx="2414588" cy="2333625"/>
          </a:xfrm>
          <a:prstGeom prst="rect">
            <a:avLst/>
          </a:prstGeom>
        </p:spPr>
      </p:pic>
      <p:pic>
        <p:nvPicPr>
          <p:cNvPr id="6" name="Grafik 5" descr="Ein Bild, das Diagramm, Screenshot, Reihe, Pixel enthält.&#10;&#10;Beschreibung automatisch generiert.">
            <a:extLst>
              <a:ext uri="{FF2B5EF4-FFF2-40B4-BE49-F238E27FC236}">
                <a16:creationId xmlns:a16="http://schemas.microsoft.com/office/drawing/2014/main" id="{A4BCB814-DC45-D721-82D4-4AEFBBC18554}"/>
              </a:ext>
            </a:extLst>
          </p:cNvPr>
          <p:cNvPicPr>
            <a:picLocks noChangeAspect="1"/>
          </p:cNvPicPr>
          <p:nvPr/>
        </p:nvPicPr>
        <p:blipFill>
          <a:blip r:embed="rId4"/>
          <a:stretch>
            <a:fillRect/>
          </a:stretch>
        </p:blipFill>
        <p:spPr>
          <a:xfrm>
            <a:off x="5318125" y="1885949"/>
            <a:ext cx="2286001" cy="2339976"/>
          </a:xfrm>
          <a:prstGeom prst="rect">
            <a:avLst/>
          </a:prstGeom>
        </p:spPr>
      </p:pic>
      <p:sp>
        <p:nvSpPr>
          <p:cNvPr id="7" name="Titel 6">
            <a:extLst>
              <a:ext uri="{FF2B5EF4-FFF2-40B4-BE49-F238E27FC236}">
                <a16:creationId xmlns:a16="http://schemas.microsoft.com/office/drawing/2014/main" id="{50E7937D-48D4-69FE-F9C6-A8A332AEFD4D}"/>
              </a:ext>
            </a:extLst>
          </p:cNvPr>
          <p:cNvSpPr>
            <a:spLocks noGrp="1"/>
          </p:cNvSpPr>
          <p:nvPr>
            <p:ph type="title"/>
          </p:nvPr>
        </p:nvSpPr>
        <p:spPr/>
        <p:txBody>
          <a:bodyPr/>
          <a:lstStyle/>
          <a:p>
            <a:r>
              <a:rPr lang="de-DE"/>
              <a:t>Dataset</a:t>
            </a:r>
          </a:p>
        </p:txBody>
      </p:sp>
      <p:sp>
        <p:nvSpPr>
          <p:cNvPr id="8" name="Textplatzhalter 7">
            <a:extLst>
              <a:ext uri="{FF2B5EF4-FFF2-40B4-BE49-F238E27FC236}">
                <a16:creationId xmlns:a16="http://schemas.microsoft.com/office/drawing/2014/main" id="{1DA6C38E-E482-8044-0209-F0EBE3479D2E}"/>
              </a:ext>
            </a:extLst>
          </p:cNvPr>
          <p:cNvSpPr>
            <a:spLocks noGrp="1"/>
          </p:cNvSpPr>
          <p:nvPr>
            <p:ph type="body" idx="1"/>
          </p:nvPr>
        </p:nvSpPr>
        <p:spPr/>
        <p:txBody>
          <a:bodyPr/>
          <a:lstStyle/>
          <a:p>
            <a:endParaRPr lang="de-DE"/>
          </a:p>
        </p:txBody>
      </p:sp>
      <p:sp>
        <p:nvSpPr>
          <p:cNvPr id="9" name="Textplatzhalter 8">
            <a:extLst>
              <a:ext uri="{FF2B5EF4-FFF2-40B4-BE49-F238E27FC236}">
                <a16:creationId xmlns:a16="http://schemas.microsoft.com/office/drawing/2014/main" id="{12E9E75A-7914-BE23-67C5-733B884B063B}"/>
              </a:ext>
            </a:extLst>
          </p:cNvPr>
          <p:cNvSpPr>
            <a:spLocks noGrp="1"/>
          </p:cNvSpPr>
          <p:nvPr>
            <p:ph type="body" idx="2"/>
          </p:nvPr>
        </p:nvSpPr>
        <p:spPr/>
        <p:txBody>
          <a:bodyPr/>
          <a:lstStyle/>
          <a:p>
            <a:endParaRPr lang="de-DE"/>
          </a:p>
        </p:txBody>
      </p:sp>
      <p:sp>
        <p:nvSpPr>
          <p:cNvPr id="10" name="Untertitel 9">
            <a:extLst>
              <a:ext uri="{FF2B5EF4-FFF2-40B4-BE49-F238E27FC236}">
                <a16:creationId xmlns:a16="http://schemas.microsoft.com/office/drawing/2014/main" id="{5654FDC7-7797-3E28-2C91-FAE9FF528D2C}"/>
              </a:ext>
            </a:extLst>
          </p:cNvPr>
          <p:cNvSpPr>
            <a:spLocks noGrp="1"/>
          </p:cNvSpPr>
          <p:nvPr>
            <p:ph type="subTitle" idx="3"/>
          </p:nvPr>
        </p:nvSpPr>
        <p:spPr/>
        <p:txBody>
          <a:bodyPr/>
          <a:lstStyle/>
          <a:p>
            <a:r>
              <a:rPr lang="de-DE"/>
              <a:t>Classes = 0,1,2,3,4,5,6,7,8,9,+,-,*,/,=,x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4" name="Grafik 3" descr="Ein Bild, das Text, Screenshot, Schrift, Zahl enthält.&#10;&#10;Beschreibung automatisch generiert.">
            <a:extLst>
              <a:ext uri="{FF2B5EF4-FFF2-40B4-BE49-F238E27FC236}">
                <a16:creationId xmlns:a16="http://schemas.microsoft.com/office/drawing/2014/main" id="{7A171877-3AAC-B307-0401-D1740B43E4C2}"/>
              </a:ext>
            </a:extLst>
          </p:cNvPr>
          <p:cNvPicPr>
            <a:picLocks noChangeAspect="1"/>
          </p:cNvPicPr>
          <p:nvPr/>
        </p:nvPicPr>
        <p:blipFill>
          <a:blip r:embed="rId3"/>
          <a:stretch>
            <a:fillRect/>
          </a:stretch>
        </p:blipFill>
        <p:spPr>
          <a:xfrm>
            <a:off x="4494508" y="2134523"/>
            <a:ext cx="4295775" cy="1495425"/>
          </a:xfrm>
          <a:prstGeom prst="rect">
            <a:avLst/>
          </a:prstGeom>
        </p:spPr>
      </p:pic>
      <p:sp>
        <p:nvSpPr>
          <p:cNvPr id="2" name="Titel 1">
            <a:extLst>
              <a:ext uri="{FF2B5EF4-FFF2-40B4-BE49-F238E27FC236}">
                <a16:creationId xmlns:a16="http://schemas.microsoft.com/office/drawing/2014/main" id="{59670164-390F-60A1-F5AB-50710B5DA16C}"/>
              </a:ext>
            </a:extLst>
          </p:cNvPr>
          <p:cNvSpPr>
            <a:spLocks noGrp="1"/>
          </p:cNvSpPr>
          <p:nvPr>
            <p:ph type="title"/>
          </p:nvPr>
        </p:nvSpPr>
        <p:spPr/>
        <p:txBody>
          <a:bodyPr/>
          <a:lstStyle/>
          <a:p>
            <a:r>
              <a:rPr lang="de-DE"/>
              <a:t>CNN - Definition</a:t>
            </a:r>
          </a:p>
        </p:txBody>
      </p:sp>
      <p:sp>
        <p:nvSpPr>
          <p:cNvPr id="3" name="Textplatzhalter 2">
            <a:extLst>
              <a:ext uri="{FF2B5EF4-FFF2-40B4-BE49-F238E27FC236}">
                <a16:creationId xmlns:a16="http://schemas.microsoft.com/office/drawing/2014/main" id="{DF65DF3F-E35D-8039-B2A2-20703FF85993}"/>
              </a:ext>
            </a:extLst>
          </p:cNvPr>
          <p:cNvSpPr>
            <a:spLocks noGrp="1"/>
          </p:cNvSpPr>
          <p:nvPr>
            <p:ph type="body" idx="1"/>
          </p:nvPr>
        </p:nvSpPr>
        <p:spPr>
          <a:xfrm>
            <a:off x="713225" y="1682875"/>
            <a:ext cx="3780900" cy="2734800"/>
          </a:xfrm>
        </p:spPr>
        <p:txBody>
          <a:bodyPr/>
          <a:lstStyle/>
          <a:p>
            <a:r>
              <a:rPr lang="de-DE"/>
              <a:t>500 pictures per </a:t>
            </a:r>
            <a:r>
              <a:rPr lang="de-DE" err="1"/>
              <a:t>class</a:t>
            </a:r>
            <a:endParaRPr lang="de-DE"/>
          </a:p>
          <a:p>
            <a:pPr>
              <a:lnSpc>
                <a:spcPct val="114999"/>
              </a:lnSpc>
            </a:pPr>
            <a:r>
              <a:rPr lang="de-DE"/>
              <a:t>Training/</a:t>
            </a:r>
            <a:r>
              <a:rPr lang="de-DE" err="1"/>
              <a:t>test</a:t>
            </a:r>
            <a:r>
              <a:rPr lang="de-DE"/>
              <a:t> </a:t>
            </a:r>
            <a:r>
              <a:rPr lang="de-DE" err="1"/>
              <a:t>split</a:t>
            </a:r>
            <a:endParaRPr lang="de-DE"/>
          </a:p>
          <a:p>
            <a:pPr>
              <a:lnSpc>
                <a:spcPct val="114999"/>
              </a:lnSpc>
            </a:pPr>
            <a:r>
              <a:rPr lang="de-DE"/>
              <a:t>10 </a:t>
            </a:r>
            <a:r>
              <a:rPr lang="de-DE" err="1"/>
              <a:t>epochs</a:t>
            </a:r>
          </a:p>
          <a:p>
            <a:pPr>
              <a:lnSpc>
                <a:spcPct val="114999"/>
              </a:lnSpc>
            </a:pPr>
            <a:endParaRPr lang="de-DE"/>
          </a:p>
        </p:txBody>
      </p:sp>
      <p:sp>
        <p:nvSpPr>
          <p:cNvPr id="5" name="Textplatzhalter 4">
            <a:extLst>
              <a:ext uri="{FF2B5EF4-FFF2-40B4-BE49-F238E27FC236}">
                <a16:creationId xmlns:a16="http://schemas.microsoft.com/office/drawing/2014/main" id="{2892F9AD-F0EB-692B-EEE8-7E242B432DBE}"/>
              </a:ext>
            </a:extLst>
          </p:cNvPr>
          <p:cNvSpPr>
            <a:spLocks noGrp="1"/>
          </p:cNvSpPr>
          <p:nvPr>
            <p:ph type="body" idx="2"/>
          </p:nvPr>
        </p:nvSpPr>
        <p:spPr/>
        <p:txBody>
          <a:bodyPr/>
          <a:lstStyle/>
          <a:p>
            <a:endParaRPr lang="de-DE"/>
          </a:p>
        </p:txBody>
      </p:sp>
      <p:sp>
        <p:nvSpPr>
          <p:cNvPr id="6" name="Untertitel 5">
            <a:extLst>
              <a:ext uri="{FF2B5EF4-FFF2-40B4-BE49-F238E27FC236}">
                <a16:creationId xmlns:a16="http://schemas.microsoft.com/office/drawing/2014/main" id="{CB8D7965-3640-B1DA-D895-B2D8E9869894}"/>
              </a:ext>
            </a:extLst>
          </p:cNvPr>
          <p:cNvSpPr>
            <a:spLocks noGrp="1"/>
          </p:cNvSpPr>
          <p:nvPr>
            <p:ph type="subTitle" idx="3"/>
          </p:nvPr>
        </p:nvSpPr>
        <p:spPr/>
        <p:txBody>
          <a:bodyPr/>
          <a:lstStyle/>
          <a:p>
            <a:endParaRPr lang="de-DE"/>
          </a:p>
        </p:txBody>
      </p:sp>
    </p:spTree>
    <p:extLst>
      <p:ext uri="{BB962C8B-B14F-4D97-AF65-F5344CB8AC3E}">
        <p14:creationId xmlns:p14="http://schemas.microsoft.com/office/powerpoint/2010/main" val="3650048821"/>
      </p:ext>
    </p:extLst>
  </p:cSld>
  <p:clrMapOvr>
    <a:masterClrMapping/>
  </p:clrMapOvr>
</p:sld>
</file>

<file path=ppt/theme/theme1.xml><?xml version="1.0" encoding="utf-8"?>
<a:theme xmlns:a="http://schemas.openxmlformats.org/drawingml/2006/main"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CCE715DD2CB3140B562731ACDB3AB6D" ma:contentTypeVersion="14" ma:contentTypeDescription="Ein neues Dokument erstellen." ma:contentTypeScope="" ma:versionID="fb7b286c073ee8e551aac13495392c55">
  <xsd:schema xmlns:xsd="http://www.w3.org/2001/XMLSchema" xmlns:xs="http://www.w3.org/2001/XMLSchema" xmlns:p="http://schemas.microsoft.com/office/2006/metadata/properties" xmlns:ns3="4a974de3-370f-4068-8560-b3c44ee6f438" xmlns:ns4="1d81e867-89b0-4c3b-a54f-96af0dc6814b" targetNamespace="http://schemas.microsoft.com/office/2006/metadata/properties" ma:root="true" ma:fieldsID="aa5b684ddf7ea34b8a3705cd0fa04330" ns3:_="" ns4:_="">
    <xsd:import namespace="4a974de3-370f-4068-8560-b3c44ee6f438"/>
    <xsd:import namespace="1d81e867-89b0-4c3b-a54f-96af0dc6814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74de3-370f-4068-8560-b3c44ee6f4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81e867-89b0-4c3b-a54f-96af0dc6814b"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4a974de3-370f-4068-8560-b3c44ee6f43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8B175F-4125-49F6-921D-F110FD07BB80}">
  <ds:schemaRefs>
    <ds:schemaRef ds:uri="1d81e867-89b0-4c3b-a54f-96af0dc6814b"/>
    <ds:schemaRef ds:uri="4a974de3-370f-4068-8560-b3c44ee6f43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842AA39-8EDF-447B-90D3-86A94E0240D4}">
  <ds:schemaRefs>
    <ds:schemaRef ds:uri="1d81e867-89b0-4c3b-a54f-96af0dc6814b"/>
    <ds:schemaRef ds:uri="4a974de3-370f-4068-8560-b3c44ee6f43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0832084-F7BC-4065-BFF1-0E52B6D1B6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63</Slides>
  <Notes>29</Notes>
  <HiddenSlides>1</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Formulating a Research Problem for University Students by Slidesgo</vt:lpstr>
      <vt:lpstr>          ithmetic  Optical Character Recognition Calculator and Translator</vt:lpstr>
      <vt:lpstr>Table of contents</vt:lpstr>
      <vt:lpstr>Introduction</vt:lpstr>
      <vt:lpstr> OCR?</vt:lpstr>
      <vt:lpstr>Calculator</vt:lpstr>
      <vt:lpstr>Our Approach</vt:lpstr>
      <vt:lpstr>Calculator - I</vt:lpstr>
      <vt:lpstr>Dataset</vt:lpstr>
      <vt:lpstr>CNN - Definition</vt:lpstr>
      <vt:lpstr>CNN Quality</vt:lpstr>
      <vt:lpstr>Confusion Matrix</vt:lpstr>
      <vt:lpstr>Missclassification</vt:lpstr>
      <vt:lpstr>Object detection</vt:lpstr>
      <vt:lpstr>Object Detection Improvement</vt:lpstr>
      <vt:lpstr>Detection Error</vt:lpstr>
      <vt:lpstr>Object Detection Improvment</vt:lpstr>
      <vt:lpstr>Object Detection Improvment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Letters</vt:lpstr>
      <vt:lpstr>Dataset 1: Upper and Lower Case together in 26 classes  </vt:lpstr>
      <vt:lpstr>Simple architecture</vt:lpstr>
      <vt:lpstr>Misclassification</vt:lpstr>
      <vt:lpstr>A bit more complex architecture</vt:lpstr>
      <vt:lpstr>Misclassification</vt:lpstr>
      <vt:lpstr>Separate labels for Upper &amp; lower case</vt:lpstr>
      <vt:lpstr>Confusion Matrix letters + digits</vt:lpstr>
      <vt:lpstr>Confusion Matrix letters   Accuracy — 90%  </vt:lpstr>
      <vt:lpstr>Improvements</vt:lpstr>
      <vt:lpstr>More epochs</vt:lpstr>
      <vt:lpstr>Data augmentation</vt:lpstr>
      <vt:lpstr>More complex model </vt:lpstr>
      <vt:lpstr>Putting all together </vt:lpstr>
      <vt:lpstr>Remained misclassifications</vt:lpstr>
      <vt:lpstr>Recognition of own letters on paper</vt:lpstr>
      <vt:lpstr>Preprocessing</vt:lpstr>
      <vt:lpstr>Letters on PAPER </vt:lpstr>
      <vt:lpstr>Letters on PAPER </vt:lpstr>
      <vt:lpstr>Recognition of own letters on iPad</vt:lpstr>
      <vt:lpstr>Performance with the "best" model</vt:lpstr>
      <vt:lpstr>Performance with simple model</vt:lpstr>
      <vt:lpstr>Other symbols: Cyrillic, German, Smiles</vt:lpstr>
      <vt:lpstr>Result of classifying other symbols</vt:lpstr>
      <vt:lpstr>Object Detection &amp; Translation</vt:lpstr>
      <vt:lpstr>Pipeline</vt:lpstr>
      <vt:lpstr>Image</vt:lpstr>
      <vt:lpstr>Detected regions </vt:lpstr>
      <vt:lpstr>Classified "letters" </vt:lpstr>
      <vt:lpstr>Objects detected in "world" </vt:lpstr>
      <vt:lpstr>Classified "world" </vt:lpstr>
      <vt:lpstr>Classified "WORLD" </vt:lpstr>
      <vt:lpstr>Translation  </vt:lpstr>
      <vt:lpstr>Translation (behind the scene) </vt:lpstr>
      <vt:lpstr>6</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terms:modified xsi:type="dcterms:W3CDTF">2024-10-28T18:24:26Z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0x010100FCCE715DD2CB3140B562731ACDB3AB6D</vt:lpwstr>
  </property>
</Properties>
</file>